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2"/>
    <p:sldId id="39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A3B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A3B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1544" y="797051"/>
            <a:ext cx="4248785" cy="5250180"/>
          </a:xfrm>
          <a:custGeom>
            <a:avLst/>
            <a:gdLst/>
            <a:ahLst/>
            <a:cxnLst/>
            <a:rect l="l" t="t" r="r" b="b"/>
            <a:pathLst>
              <a:path w="4248785" h="5250180">
                <a:moveTo>
                  <a:pt x="2124202" y="0"/>
                </a:moveTo>
                <a:lnTo>
                  <a:pt x="2080895" y="508"/>
                </a:lnTo>
                <a:lnTo>
                  <a:pt x="2037714" y="2159"/>
                </a:lnTo>
                <a:lnTo>
                  <a:pt x="1994789" y="4825"/>
                </a:lnTo>
                <a:lnTo>
                  <a:pt x="1952117" y="8509"/>
                </a:lnTo>
                <a:lnTo>
                  <a:pt x="1909699" y="13208"/>
                </a:lnTo>
                <a:lnTo>
                  <a:pt x="1867408" y="18923"/>
                </a:lnTo>
                <a:lnTo>
                  <a:pt x="1825498" y="25781"/>
                </a:lnTo>
                <a:lnTo>
                  <a:pt x="1783842" y="33527"/>
                </a:lnTo>
                <a:lnTo>
                  <a:pt x="1742313" y="42290"/>
                </a:lnTo>
                <a:lnTo>
                  <a:pt x="1701164" y="52070"/>
                </a:lnTo>
                <a:lnTo>
                  <a:pt x="1660398" y="62737"/>
                </a:lnTo>
                <a:lnTo>
                  <a:pt x="1619758" y="74422"/>
                </a:lnTo>
                <a:lnTo>
                  <a:pt x="1579499" y="87122"/>
                </a:lnTo>
                <a:lnTo>
                  <a:pt x="1539620" y="100711"/>
                </a:lnTo>
                <a:lnTo>
                  <a:pt x="1499870" y="115188"/>
                </a:lnTo>
                <a:lnTo>
                  <a:pt x="1460627" y="130683"/>
                </a:lnTo>
                <a:lnTo>
                  <a:pt x="1421638" y="146938"/>
                </a:lnTo>
                <a:lnTo>
                  <a:pt x="1383030" y="164211"/>
                </a:lnTo>
                <a:lnTo>
                  <a:pt x="1344676" y="182372"/>
                </a:lnTo>
                <a:lnTo>
                  <a:pt x="1306830" y="201422"/>
                </a:lnTo>
                <a:lnTo>
                  <a:pt x="1269238" y="221234"/>
                </a:lnTo>
                <a:lnTo>
                  <a:pt x="1232027" y="242062"/>
                </a:lnTo>
                <a:lnTo>
                  <a:pt x="1195197" y="263651"/>
                </a:lnTo>
                <a:lnTo>
                  <a:pt x="1158875" y="286131"/>
                </a:lnTo>
                <a:lnTo>
                  <a:pt x="1122807" y="309372"/>
                </a:lnTo>
                <a:lnTo>
                  <a:pt x="1087259" y="333501"/>
                </a:lnTo>
                <a:lnTo>
                  <a:pt x="1052080" y="358394"/>
                </a:lnTo>
                <a:lnTo>
                  <a:pt x="1017320" y="384048"/>
                </a:lnTo>
                <a:lnTo>
                  <a:pt x="983005" y="410590"/>
                </a:lnTo>
                <a:lnTo>
                  <a:pt x="949134" y="437896"/>
                </a:lnTo>
                <a:lnTo>
                  <a:pt x="915708" y="465963"/>
                </a:lnTo>
                <a:lnTo>
                  <a:pt x="882738" y="494792"/>
                </a:lnTo>
                <a:lnTo>
                  <a:pt x="850226" y="524256"/>
                </a:lnTo>
                <a:lnTo>
                  <a:pt x="818210" y="554609"/>
                </a:lnTo>
                <a:lnTo>
                  <a:pt x="786663" y="585597"/>
                </a:lnTo>
                <a:lnTo>
                  <a:pt x="755611" y="617347"/>
                </a:lnTo>
                <a:lnTo>
                  <a:pt x="725055" y="649859"/>
                </a:lnTo>
                <a:lnTo>
                  <a:pt x="695007" y="683006"/>
                </a:lnTo>
                <a:lnTo>
                  <a:pt x="665480" y="716788"/>
                </a:lnTo>
                <a:lnTo>
                  <a:pt x="636473" y="751332"/>
                </a:lnTo>
                <a:lnTo>
                  <a:pt x="607999" y="786511"/>
                </a:lnTo>
                <a:lnTo>
                  <a:pt x="580059" y="822325"/>
                </a:lnTo>
                <a:lnTo>
                  <a:pt x="552678" y="858901"/>
                </a:lnTo>
                <a:lnTo>
                  <a:pt x="525843" y="895985"/>
                </a:lnTo>
                <a:lnTo>
                  <a:pt x="499579" y="933703"/>
                </a:lnTo>
                <a:lnTo>
                  <a:pt x="473900" y="972185"/>
                </a:lnTo>
                <a:lnTo>
                  <a:pt x="448792" y="1011174"/>
                </a:lnTo>
                <a:lnTo>
                  <a:pt x="424268" y="1050671"/>
                </a:lnTo>
                <a:lnTo>
                  <a:pt x="400354" y="1090930"/>
                </a:lnTo>
                <a:lnTo>
                  <a:pt x="377037" y="1131570"/>
                </a:lnTo>
                <a:lnTo>
                  <a:pt x="354342" y="1172972"/>
                </a:lnTo>
                <a:lnTo>
                  <a:pt x="332270" y="1214755"/>
                </a:lnTo>
                <a:lnTo>
                  <a:pt x="310819" y="1257173"/>
                </a:lnTo>
                <a:lnTo>
                  <a:pt x="290017" y="1300099"/>
                </a:lnTo>
                <a:lnTo>
                  <a:pt x="269862" y="1343660"/>
                </a:lnTo>
                <a:lnTo>
                  <a:pt x="250355" y="1387602"/>
                </a:lnTo>
                <a:lnTo>
                  <a:pt x="231520" y="1432052"/>
                </a:lnTo>
                <a:lnTo>
                  <a:pt x="213347" y="1477137"/>
                </a:lnTo>
                <a:lnTo>
                  <a:pt x="195872" y="1522602"/>
                </a:lnTo>
                <a:lnTo>
                  <a:pt x="179070" y="1568450"/>
                </a:lnTo>
                <a:lnTo>
                  <a:pt x="162966" y="1614932"/>
                </a:lnTo>
                <a:lnTo>
                  <a:pt x="147574" y="1661795"/>
                </a:lnTo>
                <a:lnTo>
                  <a:pt x="132892" y="1709039"/>
                </a:lnTo>
                <a:lnTo>
                  <a:pt x="118935" y="1756790"/>
                </a:lnTo>
                <a:lnTo>
                  <a:pt x="105702" y="1805051"/>
                </a:lnTo>
                <a:lnTo>
                  <a:pt x="93217" y="1853564"/>
                </a:lnTo>
                <a:lnTo>
                  <a:pt x="81470" y="1902587"/>
                </a:lnTo>
                <a:lnTo>
                  <a:pt x="70472" y="1951989"/>
                </a:lnTo>
                <a:lnTo>
                  <a:pt x="60248" y="2001774"/>
                </a:lnTo>
                <a:lnTo>
                  <a:pt x="50787" y="2051812"/>
                </a:lnTo>
                <a:lnTo>
                  <a:pt x="42113" y="2102358"/>
                </a:lnTo>
                <a:lnTo>
                  <a:pt x="34226" y="2153158"/>
                </a:lnTo>
                <a:lnTo>
                  <a:pt x="27127" y="2204466"/>
                </a:lnTo>
                <a:lnTo>
                  <a:pt x="20840" y="2255901"/>
                </a:lnTo>
                <a:lnTo>
                  <a:pt x="15354" y="2307844"/>
                </a:lnTo>
                <a:lnTo>
                  <a:pt x="10693" y="2359914"/>
                </a:lnTo>
                <a:lnTo>
                  <a:pt x="6870" y="2412365"/>
                </a:lnTo>
                <a:lnTo>
                  <a:pt x="3873" y="2465197"/>
                </a:lnTo>
                <a:lnTo>
                  <a:pt x="1727" y="2518156"/>
                </a:lnTo>
                <a:lnTo>
                  <a:pt x="431" y="2571496"/>
                </a:lnTo>
                <a:lnTo>
                  <a:pt x="0" y="2625090"/>
                </a:lnTo>
                <a:lnTo>
                  <a:pt x="431" y="2678684"/>
                </a:lnTo>
                <a:lnTo>
                  <a:pt x="1727" y="2732024"/>
                </a:lnTo>
                <a:lnTo>
                  <a:pt x="3873" y="2784983"/>
                </a:lnTo>
                <a:lnTo>
                  <a:pt x="6870" y="2837815"/>
                </a:lnTo>
                <a:lnTo>
                  <a:pt x="10693" y="2890266"/>
                </a:lnTo>
                <a:lnTo>
                  <a:pt x="15354" y="2942336"/>
                </a:lnTo>
                <a:lnTo>
                  <a:pt x="20840" y="2994279"/>
                </a:lnTo>
                <a:lnTo>
                  <a:pt x="27127" y="3045714"/>
                </a:lnTo>
                <a:lnTo>
                  <a:pt x="34226" y="3097022"/>
                </a:lnTo>
                <a:lnTo>
                  <a:pt x="42113" y="3147822"/>
                </a:lnTo>
                <a:lnTo>
                  <a:pt x="50787" y="3198368"/>
                </a:lnTo>
                <a:lnTo>
                  <a:pt x="60248" y="3248406"/>
                </a:lnTo>
                <a:lnTo>
                  <a:pt x="70472" y="3298190"/>
                </a:lnTo>
                <a:lnTo>
                  <a:pt x="81470" y="3347593"/>
                </a:lnTo>
                <a:lnTo>
                  <a:pt x="93217" y="3396615"/>
                </a:lnTo>
                <a:lnTo>
                  <a:pt x="105702" y="3445129"/>
                </a:lnTo>
                <a:lnTo>
                  <a:pt x="118935" y="3493389"/>
                </a:lnTo>
                <a:lnTo>
                  <a:pt x="132892" y="3541141"/>
                </a:lnTo>
                <a:lnTo>
                  <a:pt x="147574" y="3588385"/>
                </a:lnTo>
                <a:lnTo>
                  <a:pt x="162966" y="3635248"/>
                </a:lnTo>
                <a:lnTo>
                  <a:pt x="179070" y="3681729"/>
                </a:lnTo>
                <a:lnTo>
                  <a:pt x="195872" y="3727577"/>
                </a:lnTo>
                <a:lnTo>
                  <a:pt x="213347" y="3773043"/>
                </a:lnTo>
                <a:lnTo>
                  <a:pt x="231520" y="3818128"/>
                </a:lnTo>
                <a:lnTo>
                  <a:pt x="250355" y="3862578"/>
                </a:lnTo>
                <a:lnTo>
                  <a:pt x="269862" y="3906520"/>
                </a:lnTo>
                <a:lnTo>
                  <a:pt x="290017" y="3950080"/>
                </a:lnTo>
                <a:lnTo>
                  <a:pt x="310819" y="3993006"/>
                </a:lnTo>
                <a:lnTo>
                  <a:pt x="332270" y="4035425"/>
                </a:lnTo>
                <a:lnTo>
                  <a:pt x="354342" y="4077208"/>
                </a:lnTo>
                <a:lnTo>
                  <a:pt x="377037" y="4118610"/>
                </a:lnTo>
                <a:lnTo>
                  <a:pt x="400354" y="4159250"/>
                </a:lnTo>
                <a:lnTo>
                  <a:pt x="424268" y="4199509"/>
                </a:lnTo>
                <a:lnTo>
                  <a:pt x="448792" y="4239006"/>
                </a:lnTo>
                <a:lnTo>
                  <a:pt x="473900" y="4277995"/>
                </a:lnTo>
                <a:lnTo>
                  <a:pt x="499579" y="4316476"/>
                </a:lnTo>
                <a:lnTo>
                  <a:pt x="525843" y="4354195"/>
                </a:lnTo>
                <a:lnTo>
                  <a:pt x="552678" y="4391279"/>
                </a:lnTo>
                <a:lnTo>
                  <a:pt x="580059" y="4427855"/>
                </a:lnTo>
                <a:lnTo>
                  <a:pt x="607999" y="4463669"/>
                </a:lnTo>
                <a:lnTo>
                  <a:pt x="636473" y="4498848"/>
                </a:lnTo>
                <a:lnTo>
                  <a:pt x="665480" y="4533392"/>
                </a:lnTo>
                <a:lnTo>
                  <a:pt x="695007" y="4567174"/>
                </a:lnTo>
                <a:lnTo>
                  <a:pt x="725055" y="4600321"/>
                </a:lnTo>
                <a:lnTo>
                  <a:pt x="755611" y="4632833"/>
                </a:lnTo>
                <a:lnTo>
                  <a:pt x="786663" y="4664583"/>
                </a:lnTo>
                <a:lnTo>
                  <a:pt x="818210" y="4695571"/>
                </a:lnTo>
                <a:lnTo>
                  <a:pt x="850226" y="4725924"/>
                </a:lnTo>
                <a:lnTo>
                  <a:pt x="882738" y="4755388"/>
                </a:lnTo>
                <a:lnTo>
                  <a:pt x="915708" y="4784217"/>
                </a:lnTo>
                <a:lnTo>
                  <a:pt x="949134" y="4812296"/>
                </a:lnTo>
                <a:lnTo>
                  <a:pt x="983005" y="4839576"/>
                </a:lnTo>
                <a:lnTo>
                  <a:pt x="1017320" y="4866068"/>
                </a:lnTo>
                <a:lnTo>
                  <a:pt x="1052080" y="4891786"/>
                </a:lnTo>
                <a:lnTo>
                  <a:pt x="1087259" y="4916690"/>
                </a:lnTo>
                <a:lnTo>
                  <a:pt x="1122807" y="4940795"/>
                </a:lnTo>
                <a:lnTo>
                  <a:pt x="1158875" y="4964074"/>
                </a:lnTo>
                <a:lnTo>
                  <a:pt x="1195197" y="4986528"/>
                </a:lnTo>
                <a:lnTo>
                  <a:pt x="1232027" y="5008130"/>
                </a:lnTo>
                <a:lnTo>
                  <a:pt x="1269238" y="5028895"/>
                </a:lnTo>
                <a:lnTo>
                  <a:pt x="1306830" y="5048783"/>
                </a:lnTo>
                <a:lnTo>
                  <a:pt x="1344676" y="5067808"/>
                </a:lnTo>
                <a:lnTo>
                  <a:pt x="1383030" y="5085956"/>
                </a:lnTo>
                <a:lnTo>
                  <a:pt x="1421638" y="5103202"/>
                </a:lnTo>
                <a:lnTo>
                  <a:pt x="1460627" y="5119547"/>
                </a:lnTo>
                <a:lnTo>
                  <a:pt x="1499870" y="5134991"/>
                </a:lnTo>
                <a:lnTo>
                  <a:pt x="1539620" y="5149507"/>
                </a:lnTo>
                <a:lnTo>
                  <a:pt x="1579499" y="5163083"/>
                </a:lnTo>
                <a:lnTo>
                  <a:pt x="1619758" y="5175719"/>
                </a:lnTo>
                <a:lnTo>
                  <a:pt x="1660398" y="5187416"/>
                </a:lnTo>
                <a:lnTo>
                  <a:pt x="1701164" y="5198135"/>
                </a:lnTo>
                <a:lnTo>
                  <a:pt x="1742313" y="5207889"/>
                </a:lnTo>
                <a:lnTo>
                  <a:pt x="1783842" y="5216652"/>
                </a:lnTo>
                <a:lnTo>
                  <a:pt x="1825498" y="5224424"/>
                </a:lnTo>
                <a:lnTo>
                  <a:pt x="1867408" y="5231193"/>
                </a:lnTo>
                <a:lnTo>
                  <a:pt x="1909699" y="5236959"/>
                </a:lnTo>
                <a:lnTo>
                  <a:pt x="1952117" y="5241683"/>
                </a:lnTo>
                <a:lnTo>
                  <a:pt x="1994789" y="5245392"/>
                </a:lnTo>
                <a:lnTo>
                  <a:pt x="2037714" y="5248046"/>
                </a:lnTo>
                <a:lnTo>
                  <a:pt x="2080895" y="5249646"/>
                </a:lnTo>
                <a:lnTo>
                  <a:pt x="2124202" y="5250180"/>
                </a:lnTo>
                <a:lnTo>
                  <a:pt x="2167509" y="5249646"/>
                </a:lnTo>
                <a:lnTo>
                  <a:pt x="2210689" y="5248046"/>
                </a:lnTo>
                <a:lnTo>
                  <a:pt x="2253615" y="5245392"/>
                </a:lnTo>
                <a:lnTo>
                  <a:pt x="2296287" y="5241683"/>
                </a:lnTo>
                <a:lnTo>
                  <a:pt x="2338705" y="5236959"/>
                </a:lnTo>
                <a:lnTo>
                  <a:pt x="2380996" y="5231193"/>
                </a:lnTo>
                <a:lnTo>
                  <a:pt x="2422906" y="5224424"/>
                </a:lnTo>
                <a:lnTo>
                  <a:pt x="2464562" y="5216652"/>
                </a:lnTo>
                <a:lnTo>
                  <a:pt x="2506091" y="5207889"/>
                </a:lnTo>
                <a:lnTo>
                  <a:pt x="2547239" y="5198135"/>
                </a:lnTo>
                <a:lnTo>
                  <a:pt x="2588006" y="5187416"/>
                </a:lnTo>
                <a:lnTo>
                  <a:pt x="2628646" y="5175719"/>
                </a:lnTo>
                <a:lnTo>
                  <a:pt x="2668905" y="5163083"/>
                </a:lnTo>
                <a:lnTo>
                  <a:pt x="2708910" y="5149507"/>
                </a:lnTo>
                <a:lnTo>
                  <a:pt x="2748534" y="5134991"/>
                </a:lnTo>
                <a:lnTo>
                  <a:pt x="2787777" y="5119547"/>
                </a:lnTo>
                <a:lnTo>
                  <a:pt x="2826766" y="5103202"/>
                </a:lnTo>
                <a:lnTo>
                  <a:pt x="2865374" y="5085956"/>
                </a:lnTo>
                <a:lnTo>
                  <a:pt x="2903728" y="5067808"/>
                </a:lnTo>
                <a:lnTo>
                  <a:pt x="2941574" y="5048783"/>
                </a:lnTo>
                <a:lnTo>
                  <a:pt x="2979166" y="5028895"/>
                </a:lnTo>
                <a:lnTo>
                  <a:pt x="3016377" y="5008130"/>
                </a:lnTo>
                <a:lnTo>
                  <a:pt x="3053207" y="4986528"/>
                </a:lnTo>
                <a:lnTo>
                  <a:pt x="3089529" y="4964074"/>
                </a:lnTo>
                <a:lnTo>
                  <a:pt x="3125597" y="4940795"/>
                </a:lnTo>
                <a:lnTo>
                  <a:pt x="3161157" y="4916690"/>
                </a:lnTo>
                <a:lnTo>
                  <a:pt x="3196335" y="4891786"/>
                </a:lnTo>
                <a:lnTo>
                  <a:pt x="3231134" y="4866068"/>
                </a:lnTo>
                <a:lnTo>
                  <a:pt x="3265423" y="4839576"/>
                </a:lnTo>
                <a:lnTo>
                  <a:pt x="3299332" y="4812296"/>
                </a:lnTo>
                <a:lnTo>
                  <a:pt x="3332733" y="4784217"/>
                </a:lnTo>
                <a:lnTo>
                  <a:pt x="3365754" y="4755388"/>
                </a:lnTo>
                <a:lnTo>
                  <a:pt x="3398139" y="4725924"/>
                </a:lnTo>
                <a:lnTo>
                  <a:pt x="3430269" y="4695571"/>
                </a:lnTo>
                <a:lnTo>
                  <a:pt x="3461766" y="4664583"/>
                </a:lnTo>
                <a:lnTo>
                  <a:pt x="3492880" y="4632833"/>
                </a:lnTo>
                <a:lnTo>
                  <a:pt x="3523360" y="4600321"/>
                </a:lnTo>
                <a:lnTo>
                  <a:pt x="3553459" y="4567174"/>
                </a:lnTo>
                <a:lnTo>
                  <a:pt x="3582923" y="4533392"/>
                </a:lnTo>
                <a:lnTo>
                  <a:pt x="3612006" y="4498848"/>
                </a:lnTo>
                <a:lnTo>
                  <a:pt x="3640454" y="4463669"/>
                </a:lnTo>
                <a:lnTo>
                  <a:pt x="3668394" y="4427855"/>
                </a:lnTo>
                <a:lnTo>
                  <a:pt x="3695700" y="4391279"/>
                </a:lnTo>
                <a:lnTo>
                  <a:pt x="3722623" y="4354195"/>
                </a:lnTo>
                <a:lnTo>
                  <a:pt x="3748785" y="4316476"/>
                </a:lnTo>
                <a:lnTo>
                  <a:pt x="3774566" y="4277995"/>
                </a:lnTo>
                <a:lnTo>
                  <a:pt x="3799585" y="4239006"/>
                </a:lnTo>
                <a:lnTo>
                  <a:pt x="3824096" y="4199509"/>
                </a:lnTo>
                <a:lnTo>
                  <a:pt x="3848100" y="4159250"/>
                </a:lnTo>
                <a:lnTo>
                  <a:pt x="3871341" y="4118610"/>
                </a:lnTo>
                <a:lnTo>
                  <a:pt x="3894073" y="4077208"/>
                </a:lnTo>
                <a:lnTo>
                  <a:pt x="3916171" y="4035425"/>
                </a:lnTo>
                <a:lnTo>
                  <a:pt x="3937634" y="3993006"/>
                </a:lnTo>
                <a:lnTo>
                  <a:pt x="3958335" y="3950080"/>
                </a:lnTo>
                <a:lnTo>
                  <a:pt x="3978529" y="3906520"/>
                </a:lnTo>
                <a:lnTo>
                  <a:pt x="3998086" y="3862578"/>
                </a:lnTo>
                <a:lnTo>
                  <a:pt x="4016882" y="3818128"/>
                </a:lnTo>
                <a:lnTo>
                  <a:pt x="4035043" y="3773043"/>
                </a:lnTo>
                <a:lnTo>
                  <a:pt x="4052569" y="3727577"/>
                </a:lnTo>
                <a:lnTo>
                  <a:pt x="4069333" y="3681729"/>
                </a:lnTo>
                <a:lnTo>
                  <a:pt x="4085463" y="3635248"/>
                </a:lnTo>
                <a:lnTo>
                  <a:pt x="4100829" y="3588385"/>
                </a:lnTo>
                <a:lnTo>
                  <a:pt x="4115561" y="3541141"/>
                </a:lnTo>
                <a:lnTo>
                  <a:pt x="4129531" y="3493389"/>
                </a:lnTo>
                <a:lnTo>
                  <a:pt x="4142740" y="3445129"/>
                </a:lnTo>
                <a:lnTo>
                  <a:pt x="4155185" y="3396615"/>
                </a:lnTo>
                <a:lnTo>
                  <a:pt x="4166996" y="3347593"/>
                </a:lnTo>
                <a:lnTo>
                  <a:pt x="4177918" y="3298190"/>
                </a:lnTo>
                <a:lnTo>
                  <a:pt x="4188205" y="3248406"/>
                </a:lnTo>
                <a:lnTo>
                  <a:pt x="4197604" y="3198368"/>
                </a:lnTo>
                <a:lnTo>
                  <a:pt x="4206240" y="3147822"/>
                </a:lnTo>
                <a:lnTo>
                  <a:pt x="4214241" y="3097022"/>
                </a:lnTo>
                <a:lnTo>
                  <a:pt x="4221226" y="3045714"/>
                </a:lnTo>
                <a:lnTo>
                  <a:pt x="4227576" y="2994279"/>
                </a:lnTo>
                <a:lnTo>
                  <a:pt x="4233036" y="2942336"/>
                </a:lnTo>
                <a:lnTo>
                  <a:pt x="4237735" y="2890266"/>
                </a:lnTo>
                <a:lnTo>
                  <a:pt x="4241545" y="2837815"/>
                </a:lnTo>
                <a:lnTo>
                  <a:pt x="4244467" y="2784983"/>
                </a:lnTo>
                <a:lnTo>
                  <a:pt x="4246626" y="2732024"/>
                </a:lnTo>
                <a:lnTo>
                  <a:pt x="4248022" y="2678684"/>
                </a:lnTo>
                <a:lnTo>
                  <a:pt x="4248404" y="2625090"/>
                </a:lnTo>
                <a:lnTo>
                  <a:pt x="4248022" y="2571496"/>
                </a:lnTo>
                <a:lnTo>
                  <a:pt x="4246626" y="2518156"/>
                </a:lnTo>
                <a:lnTo>
                  <a:pt x="4244467" y="2465197"/>
                </a:lnTo>
                <a:lnTo>
                  <a:pt x="4241545" y="2412365"/>
                </a:lnTo>
                <a:lnTo>
                  <a:pt x="4237735" y="2359914"/>
                </a:lnTo>
                <a:lnTo>
                  <a:pt x="4233036" y="2307844"/>
                </a:lnTo>
                <a:lnTo>
                  <a:pt x="4227576" y="2255901"/>
                </a:lnTo>
                <a:lnTo>
                  <a:pt x="4221226" y="2204466"/>
                </a:lnTo>
                <a:lnTo>
                  <a:pt x="4214241" y="2153158"/>
                </a:lnTo>
                <a:lnTo>
                  <a:pt x="4206240" y="2102358"/>
                </a:lnTo>
                <a:lnTo>
                  <a:pt x="4197604" y="2051812"/>
                </a:lnTo>
                <a:lnTo>
                  <a:pt x="4188205" y="2001774"/>
                </a:lnTo>
                <a:lnTo>
                  <a:pt x="4177918" y="1951989"/>
                </a:lnTo>
                <a:lnTo>
                  <a:pt x="4166996" y="1902587"/>
                </a:lnTo>
                <a:lnTo>
                  <a:pt x="4155185" y="1853564"/>
                </a:lnTo>
                <a:lnTo>
                  <a:pt x="4142740" y="1805051"/>
                </a:lnTo>
                <a:lnTo>
                  <a:pt x="4129531" y="1756790"/>
                </a:lnTo>
                <a:lnTo>
                  <a:pt x="4115561" y="1709039"/>
                </a:lnTo>
                <a:lnTo>
                  <a:pt x="4100829" y="1661795"/>
                </a:lnTo>
                <a:lnTo>
                  <a:pt x="4085463" y="1614932"/>
                </a:lnTo>
                <a:lnTo>
                  <a:pt x="4069333" y="1568450"/>
                </a:lnTo>
                <a:lnTo>
                  <a:pt x="4052569" y="1522602"/>
                </a:lnTo>
                <a:lnTo>
                  <a:pt x="4035043" y="1477137"/>
                </a:lnTo>
                <a:lnTo>
                  <a:pt x="4016882" y="1432052"/>
                </a:lnTo>
                <a:lnTo>
                  <a:pt x="3998086" y="1387602"/>
                </a:lnTo>
                <a:lnTo>
                  <a:pt x="3978529" y="1343660"/>
                </a:lnTo>
                <a:lnTo>
                  <a:pt x="3958335" y="1300099"/>
                </a:lnTo>
                <a:lnTo>
                  <a:pt x="3937634" y="1257173"/>
                </a:lnTo>
                <a:lnTo>
                  <a:pt x="3916171" y="1214755"/>
                </a:lnTo>
                <a:lnTo>
                  <a:pt x="3894073" y="1172972"/>
                </a:lnTo>
                <a:lnTo>
                  <a:pt x="3871341" y="1131570"/>
                </a:lnTo>
                <a:lnTo>
                  <a:pt x="3848100" y="1090930"/>
                </a:lnTo>
                <a:lnTo>
                  <a:pt x="3824096" y="1050671"/>
                </a:lnTo>
                <a:lnTo>
                  <a:pt x="3799585" y="1011174"/>
                </a:lnTo>
                <a:lnTo>
                  <a:pt x="3774566" y="972185"/>
                </a:lnTo>
                <a:lnTo>
                  <a:pt x="3748785" y="933703"/>
                </a:lnTo>
                <a:lnTo>
                  <a:pt x="3722623" y="895985"/>
                </a:lnTo>
                <a:lnTo>
                  <a:pt x="3695700" y="858901"/>
                </a:lnTo>
                <a:lnTo>
                  <a:pt x="3668394" y="822325"/>
                </a:lnTo>
                <a:lnTo>
                  <a:pt x="3640454" y="786511"/>
                </a:lnTo>
                <a:lnTo>
                  <a:pt x="3612006" y="751332"/>
                </a:lnTo>
                <a:lnTo>
                  <a:pt x="3582923" y="716788"/>
                </a:lnTo>
                <a:lnTo>
                  <a:pt x="3553459" y="683006"/>
                </a:lnTo>
                <a:lnTo>
                  <a:pt x="3523360" y="649859"/>
                </a:lnTo>
                <a:lnTo>
                  <a:pt x="3492880" y="617347"/>
                </a:lnTo>
                <a:lnTo>
                  <a:pt x="3461766" y="585597"/>
                </a:lnTo>
                <a:lnTo>
                  <a:pt x="3430269" y="554609"/>
                </a:lnTo>
                <a:lnTo>
                  <a:pt x="3398139" y="524256"/>
                </a:lnTo>
                <a:lnTo>
                  <a:pt x="3365754" y="494792"/>
                </a:lnTo>
                <a:lnTo>
                  <a:pt x="3332733" y="465963"/>
                </a:lnTo>
                <a:lnTo>
                  <a:pt x="3299332" y="437896"/>
                </a:lnTo>
                <a:lnTo>
                  <a:pt x="3265423" y="410590"/>
                </a:lnTo>
                <a:lnTo>
                  <a:pt x="3231134" y="384048"/>
                </a:lnTo>
                <a:lnTo>
                  <a:pt x="3196335" y="358394"/>
                </a:lnTo>
                <a:lnTo>
                  <a:pt x="3161157" y="333501"/>
                </a:lnTo>
                <a:lnTo>
                  <a:pt x="3125597" y="309372"/>
                </a:lnTo>
                <a:lnTo>
                  <a:pt x="3089529" y="286131"/>
                </a:lnTo>
                <a:lnTo>
                  <a:pt x="3053207" y="263651"/>
                </a:lnTo>
                <a:lnTo>
                  <a:pt x="3016377" y="242062"/>
                </a:lnTo>
                <a:lnTo>
                  <a:pt x="2979166" y="221234"/>
                </a:lnTo>
                <a:lnTo>
                  <a:pt x="2941574" y="201422"/>
                </a:lnTo>
                <a:lnTo>
                  <a:pt x="2903728" y="182372"/>
                </a:lnTo>
                <a:lnTo>
                  <a:pt x="2865374" y="164211"/>
                </a:lnTo>
                <a:lnTo>
                  <a:pt x="2826766" y="146938"/>
                </a:lnTo>
                <a:lnTo>
                  <a:pt x="2787777" y="130683"/>
                </a:lnTo>
                <a:lnTo>
                  <a:pt x="2748534" y="115188"/>
                </a:lnTo>
                <a:lnTo>
                  <a:pt x="2708910" y="100711"/>
                </a:lnTo>
                <a:lnTo>
                  <a:pt x="2668905" y="87122"/>
                </a:lnTo>
                <a:lnTo>
                  <a:pt x="2628646" y="74422"/>
                </a:lnTo>
                <a:lnTo>
                  <a:pt x="2588006" y="62737"/>
                </a:lnTo>
                <a:lnTo>
                  <a:pt x="2547239" y="52070"/>
                </a:lnTo>
                <a:lnTo>
                  <a:pt x="2506091" y="42290"/>
                </a:lnTo>
                <a:lnTo>
                  <a:pt x="2464562" y="33527"/>
                </a:lnTo>
                <a:lnTo>
                  <a:pt x="2422906" y="25781"/>
                </a:lnTo>
                <a:lnTo>
                  <a:pt x="2380996" y="18923"/>
                </a:lnTo>
                <a:lnTo>
                  <a:pt x="2338705" y="13208"/>
                </a:lnTo>
                <a:lnTo>
                  <a:pt x="2296287" y="8509"/>
                </a:lnTo>
                <a:lnTo>
                  <a:pt x="2253615" y="4825"/>
                </a:lnTo>
                <a:lnTo>
                  <a:pt x="2210689" y="2159"/>
                </a:lnTo>
                <a:lnTo>
                  <a:pt x="2167509" y="508"/>
                </a:lnTo>
                <a:lnTo>
                  <a:pt x="2124202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1544" y="797051"/>
            <a:ext cx="4248785" cy="5250180"/>
          </a:xfrm>
          <a:custGeom>
            <a:avLst/>
            <a:gdLst/>
            <a:ahLst/>
            <a:cxnLst/>
            <a:rect l="l" t="t" r="r" b="b"/>
            <a:pathLst>
              <a:path w="4248785" h="5250180">
                <a:moveTo>
                  <a:pt x="0" y="2625090"/>
                </a:moveTo>
                <a:lnTo>
                  <a:pt x="431" y="2571496"/>
                </a:lnTo>
                <a:lnTo>
                  <a:pt x="1727" y="2518156"/>
                </a:lnTo>
                <a:lnTo>
                  <a:pt x="3873" y="2465197"/>
                </a:lnTo>
                <a:lnTo>
                  <a:pt x="6870" y="2412365"/>
                </a:lnTo>
                <a:lnTo>
                  <a:pt x="10693" y="2359914"/>
                </a:lnTo>
                <a:lnTo>
                  <a:pt x="15354" y="2307844"/>
                </a:lnTo>
                <a:lnTo>
                  <a:pt x="20840" y="2255901"/>
                </a:lnTo>
                <a:lnTo>
                  <a:pt x="27127" y="2204466"/>
                </a:lnTo>
                <a:lnTo>
                  <a:pt x="34226" y="2153158"/>
                </a:lnTo>
                <a:lnTo>
                  <a:pt x="42113" y="2102358"/>
                </a:lnTo>
                <a:lnTo>
                  <a:pt x="50787" y="2051812"/>
                </a:lnTo>
                <a:lnTo>
                  <a:pt x="60248" y="2001774"/>
                </a:lnTo>
                <a:lnTo>
                  <a:pt x="70472" y="1951989"/>
                </a:lnTo>
                <a:lnTo>
                  <a:pt x="81470" y="1902587"/>
                </a:lnTo>
                <a:lnTo>
                  <a:pt x="93217" y="1853564"/>
                </a:lnTo>
                <a:lnTo>
                  <a:pt x="105702" y="1805051"/>
                </a:lnTo>
                <a:lnTo>
                  <a:pt x="118935" y="1756790"/>
                </a:lnTo>
                <a:lnTo>
                  <a:pt x="132892" y="1709039"/>
                </a:lnTo>
                <a:lnTo>
                  <a:pt x="147574" y="1661795"/>
                </a:lnTo>
                <a:lnTo>
                  <a:pt x="162966" y="1614932"/>
                </a:lnTo>
                <a:lnTo>
                  <a:pt x="179070" y="1568450"/>
                </a:lnTo>
                <a:lnTo>
                  <a:pt x="195872" y="1522602"/>
                </a:lnTo>
                <a:lnTo>
                  <a:pt x="213347" y="1477137"/>
                </a:lnTo>
                <a:lnTo>
                  <a:pt x="231520" y="1432052"/>
                </a:lnTo>
                <a:lnTo>
                  <a:pt x="250355" y="1387602"/>
                </a:lnTo>
                <a:lnTo>
                  <a:pt x="269862" y="1343660"/>
                </a:lnTo>
                <a:lnTo>
                  <a:pt x="290017" y="1300099"/>
                </a:lnTo>
                <a:lnTo>
                  <a:pt x="310819" y="1257173"/>
                </a:lnTo>
                <a:lnTo>
                  <a:pt x="332270" y="1214755"/>
                </a:lnTo>
                <a:lnTo>
                  <a:pt x="354342" y="1172972"/>
                </a:lnTo>
                <a:lnTo>
                  <a:pt x="377037" y="1131570"/>
                </a:lnTo>
                <a:lnTo>
                  <a:pt x="400354" y="1090930"/>
                </a:lnTo>
                <a:lnTo>
                  <a:pt x="424268" y="1050671"/>
                </a:lnTo>
                <a:lnTo>
                  <a:pt x="448792" y="1011174"/>
                </a:lnTo>
                <a:lnTo>
                  <a:pt x="473900" y="972185"/>
                </a:lnTo>
                <a:lnTo>
                  <a:pt x="499579" y="933703"/>
                </a:lnTo>
                <a:lnTo>
                  <a:pt x="525843" y="895985"/>
                </a:lnTo>
                <a:lnTo>
                  <a:pt x="552678" y="858901"/>
                </a:lnTo>
                <a:lnTo>
                  <a:pt x="580059" y="822325"/>
                </a:lnTo>
                <a:lnTo>
                  <a:pt x="607999" y="786511"/>
                </a:lnTo>
                <a:lnTo>
                  <a:pt x="636473" y="751332"/>
                </a:lnTo>
                <a:lnTo>
                  <a:pt x="665480" y="716788"/>
                </a:lnTo>
                <a:lnTo>
                  <a:pt x="695007" y="683006"/>
                </a:lnTo>
                <a:lnTo>
                  <a:pt x="725055" y="649859"/>
                </a:lnTo>
                <a:lnTo>
                  <a:pt x="755611" y="617347"/>
                </a:lnTo>
                <a:lnTo>
                  <a:pt x="786663" y="585597"/>
                </a:lnTo>
                <a:lnTo>
                  <a:pt x="818210" y="554609"/>
                </a:lnTo>
                <a:lnTo>
                  <a:pt x="850226" y="524256"/>
                </a:lnTo>
                <a:lnTo>
                  <a:pt x="882738" y="494792"/>
                </a:lnTo>
                <a:lnTo>
                  <a:pt x="915708" y="465963"/>
                </a:lnTo>
                <a:lnTo>
                  <a:pt x="949134" y="437896"/>
                </a:lnTo>
                <a:lnTo>
                  <a:pt x="983005" y="410590"/>
                </a:lnTo>
                <a:lnTo>
                  <a:pt x="1017320" y="384048"/>
                </a:lnTo>
                <a:lnTo>
                  <a:pt x="1052080" y="358394"/>
                </a:lnTo>
                <a:lnTo>
                  <a:pt x="1087259" y="333501"/>
                </a:lnTo>
                <a:lnTo>
                  <a:pt x="1122807" y="309372"/>
                </a:lnTo>
                <a:lnTo>
                  <a:pt x="1158875" y="286131"/>
                </a:lnTo>
                <a:lnTo>
                  <a:pt x="1195197" y="263651"/>
                </a:lnTo>
                <a:lnTo>
                  <a:pt x="1232027" y="242062"/>
                </a:lnTo>
                <a:lnTo>
                  <a:pt x="1269238" y="221234"/>
                </a:lnTo>
                <a:lnTo>
                  <a:pt x="1306830" y="201422"/>
                </a:lnTo>
                <a:lnTo>
                  <a:pt x="1344676" y="182372"/>
                </a:lnTo>
                <a:lnTo>
                  <a:pt x="1383030" y="164211"/>
                </a:lnTo>
                <a:lnTo>
                  <a:pt x="1421638" y="146938"/>
                </a:lnTo>
                <a:lnTo>
                  <a:pt x="1460627" y="130683"/>
                </a:lnTo>
                <a:lnTo>
                  <a:pt x="1499870" y="115188"/>
                </a:lnTo>
                <a:lnTo>
                  <a:pt x="1539620" y="100711"/>
                </a:lnTo>
                <a:lnTo>
                  <a:pt x="1579499" y="87122"/>
                </a:lnTo>
                <a:lnTo>
                  <a:pt x="1619758" y="74422"/>
                </a:lnTo>
                <a:lnTo>
                  <a:pt x="1660398" y="62737"/>
                </a:lnTo>
                <a:lnTo>
                  <a:pt x="1701164" y="52070"/>
                </a:lnTo>
                <a:lnTo>
                  <a:pt x="1742313" y="42290"/>
                </a:lnTo>
                <a:lnTo>
                  <a:pt x="1783842" y="33527"/>
                </a:lnTo>
                <a:lnTo>
                  <a:pt x="1825498" y="25781"/>
                </a:lnTo>
                <a:lnTo>
                  <a:pt x="1867408" y="18923"/>
                </a:lnTo>
                <a:lnTo>
                  <a:pt x="1909699" y="13208"/>
                </a:lnTo>
                <a:lnTo>
                  <a:pt x="1952117" y="8509"/>
                </a:lnTo>
                <a:lnTo>
                  <a:pt x="1994789" y="4825"/>
                </a:lnTo>
                <a:lnTo>
                  <a:pt x="2037714" y="2159"/>
                </a:lnTo>
                <a:lnTo>
                  <a:pt x="2080895" y="508"/>
                </a:lnTo>
                <a:lnTo>
                  <a:pt x="2124202" y="0"/>
                </a:lnTo>
                <a:lnTo>
                  <a:pt x="2167509" y="508"/>
                </a:lnTo>
                <a:lnTo>
                  <a:pt x="2210689" y="2159"/>
                </a:lnTo>
                <a:lnTo>
                  <a:pt x="2253615" y="4825"/>
                </a:lnTo>
                <a:lnTo>
                  <a:pt x="2296287" y="8509"/>
                </a:lnTo>
                <a:lnTo>
                  <a:pt x="2338705" y="13208"/>
                </a:lnTo>
                <a:lnTo>
                  <a:pt x="2380996" y="18923"/>
                </a:lnTo>
                <a:lnTo>
                  <a:pt x="2422906" y="25781"/>
                </a:lnTo>
                <a:lnTo>
                  <a:pt x="2464562" y="33527"/>
                </a:lnTo>
                <a:lnTo>
                  <a:pt x="2506091" y="42290"/>
                </a:lnTo>
                <a:lnTo>
                  <a:pt x="2547239" y="52070"/>
                </a:lnTo>
                <a:lnTo>
                  <a:pt x="2588006" y="62737"/>
                </a:lnTo>
                <a:lnTo>
                  <a:pt x="2628646" y="74422"/>
                </a:lnTo>
                <a:lnTo>
                  <a:pt x="2668905" y="87122"/>
                </a:lnTo>
                <a:lnTo>
                  <a:pt x="2708910" y="100711"/>
                </a:lnTo>
                <a:lnTo>
                  <a:pt x="2748534" y="115188"/>
                </a:lnTo>
                <a:lnTo>
                  <a:pt x="2787777" y="130683"/>
                </a:lnTo>
                <a:lnTo>
                  <a:pt x="2826766" y="146938"/>
                </a:lnTo>
                <a:lnTo>
                  <a:pt x="2865374" y="164211"/>
                </a:lnTo>
                <a:lnTo>
                  <a:pt x="2903728" y="182372"/>
                </a:lnTo>
                <a:lnTo>
                  <a:pt x="2941574" y="201422"/>
                </a:lnTo>
                <a:lnTo>
                  <a:pt x="2979166" y="221234"/>
                </a:lnTo>
                <a:lnTo>
                  <a:pt x="3016377" y="242062"/>
                </a:lnTo>
                <a:lnTo>
                  <a:pt x="3053207" y="263651"/>
                </a:lnTo>
                <a:lnTo>
                  <a:pt x="3089529" y="286131"/>
                </a:lnTo>
                <a:lnTo>
                  <a:pt x="3125597" y="309372"/>
                </a:lnTo>
                <a:lnTo>
                  <a:pt x="3161157" y="333501"/>
                </a:lnTo>
                <a:lnTo>
                  <a:pt x="3196335" y="358394"/>
                </a:lnTo>
                <a:lnTo>
                  <a:pt x="3231134" y="384048"/>
                </a:lnTo>
                <a:lnTo>
                  <a:pt x="3265423" y="410590"/>
                </a:lnTo>
                <a:lnTo>
                  <a:pt x="3299332" y="437896"/>
                </a:lnTo>
                <a:lnTo>
                  <a:pt x="3332733" y="465963"/>
                </a:lnTo>
                <a:lnTo>
                  <a:pt x="3365754" y="494792"/>
                </a:lnTo>
                <a:lnTo>
                  <a:pt x="3398139" y="524256"/>
                </a:lnTo>
                <a:lnTo>
                  <a:pt x="3430269" y="554609"/>
                </a:lnTo>
                <a:lnTo>
                  <a:pt x="3461766" y="585597"/>
                </a:lnTo>
                <a:lnTo>
                  <a:pt x="3492880" y="617347"/>
                </a:lnTo>
                <a:lnTo>
                  <a:pt x="3523360" y="649859"/>
                </a:lnTo>
                <a:lnTo>
                  <a:pt x="3553459" y="683006"/>
                </a:lnTo>
                <a:lnTo>
                  <a:pt x="3582923" y="716788"/>
                </a:lnTo>
                <a:lnTo>
                  <a:pt x="3612006" y="751332"/>
                </a:lnTo>
                <a:lnTo>
                  <a:pt x="3640454" y="786511"/>
                </a:lnTo>
                <a:lnTo>
                  <a:pt x="3668394" y="822325"/>
                </a:lnTo>
                <a:lnTo>
                  <a:pt x="3695700" y="858901"/>
                </a:lnTo>
                <a:lnTo>
                  <a:pt x="3722623" y="895985"/>
                </a:lnTo>
                <a:lnTo>
                  <a:pt x="3748785" y="933703"/>
                </a:lnTo>
                <a:lnTo>
                  <a:pt x="3774566" y="972185"/>
                </a:lnTo>
                <a:lnTo>
                  <a:pt x="3799585" y="1011174"/>
                </a:lnTo>
                <a:lnTo>
                  <a:pt x="3824096" y="1050671"/>
                </a:lnTo>
                <a:lnTo>
                  <a:pt x="3848100" y="1090930"/>
                </a:lnTo>
                <a:lnTo>
                  <a:pt x="3871341" y="1131570"/>
                </a:lnTo>
                <a:lnTo>
                  <a:pt x="3894073" y="1172972"/>
                </a:lnTo>
                <a:lnTo>
                  <a:pt x="3916171" y="1214755"/>
                </a:lnTo>
                <a:lnTo>
                  <a:pt x="3937634" y="1257173"/>
                </a:lnTo>
                <a:lnTo>
                  <a:pt x="3958335" y="1300099"/>
                </a:lnTo>
                <a:lnTo>
                  <a:pt x="3978529" y="1343660"/>
                </a:lnTo>
                <a:lnTo>
                  <a:pt x="3998086" y="1387602"/>
                </a:lnTo>
                <a:lnTo>
                  <a:pt x="4016882" y="1432052"/>
                </a:lnTo>
                <a:lnTo>
                  <a:pt x="4035043" y="1477137"/>
                </a:lnTo>
                <a:lnTo>
                  <a:pt x="4052569" y="1522602"/>
                </a:lnTo>
                <a:lnTo>
                  <a:pt x="4069333" y="1568450"/>
                </a:lnTo>
                <a:lnTo>
                  <a:pt x="4085463" y="1614932"/>
                </a:lnTo>
                <a:lnTo>
                  <a:pt x="4100829" y="1661795"/>
                </a:lnTo>
                <a:lnTo>
                  <a:pt x="4115561" y="1709039"/>
                </a:lnTo>
                <a:lnTo>
                  <a:pt x="4129531" y="1756790"/>
                </a:lnTo>
                <a:lnTo>
                  <a:pt x="4142740" y="1805051"/>
                </a:lnTo>
                <a:lnTo>
                  <a:pt x="4155185" y="1853564"/>
                </a:lnTo>
                <a:lnTo>
                  <a:pt x="4166996" y="1902587"/>
                </a:lnTo>
                <a:lnTo>
                  <a:pt x="4177918" y="1951989"/>
                </a:lnTo>
                <a:lnTo>
                  <a:pt x="4188205" y="2001774"/>
                </a:lnTo>
                <a:lnTo>
                  <a:pt x="4197604" y="2051812"/>
                </a:lnTo>
                <a:lnTo>
                  <a:pt x="4206240" y="2102358"/>
                </a:lnTo>
                <a:lnTo>
                  <a:pt x="4214241" y="2153158"/>
                </a:lnTo>
                <a:lnTo>
                  <a:pt x="4221226" y="2204466"/>
                </a:lnTo>
                <a:lnTo>
                  <a:pt x="4227576" y="2255901"/>
                </a:lnTo>
                <a:lnTo>
                  <a:pt x="4233036" y="2307844"/>
                </a:lnTo>
                <a:lnTo>
                  <a:pt x="4237735" y="2359914"/>
                </a:lnTo>
                <a:lnTo>
                  <a:pt x="4241545" y="2412365"/>
                </a:lnTo>
                <a:lnTo>
                  <a:pt x="4244467" y="2465197"/>
                </a:lnTo>
                <a:lnTo>
                  <a:pt x="4246626" y="2518156"/>
                </a:lnTo>
                <a:lnTo>
                  <a:pt x="4248022" y="2571496"/>
                </a:lnTo>
                <a:lnTo>
                  <a:pt x="4248404" y="2625090"/>
                </a:lnTo>
                <a:lnTo>
                  <a:pt x="4248022" y="2678684"/>
                </a:lnTo>
                <a:lnTo>
                  <a:pt x="4246626" y="2732024"/>
                </a:lnTo>
                <a:lnTo>
                  <a:pt x="4244467" y="2784983"/>
                </a:lnTo>
                <a:lnTo>
                  <a:pt x="4241545" y="2837815"/>
                </a:lnTo>
                <a:lnTo>
                  <a:pt x="4237735" y="2890266"/>
                </a:lnTo>
                <a:lnTo>
                  <a:pt x="4233036" y="2942336"/>
                </a:lnTo>
                <a:lnTo>
                  <a:pt x="4227576" y="2994279"/>
                </a:lnTo>
                <a:lnTo>
                  <a:pt x="4221226" y="3045714"/>
                </a:lnTo>
                <a:lnTo>
                  <a:pt x="4214241" y="3097022"/>
                </a:lnTo>
                <a:lnTo>
                  <a:pt x="4206240" y="3147822"/>
                </a:lnTo>
                <a:lnTo>
                  <a:pt x="4197604" y="3198368"/>
                </a:lnTo>
                <a:lnTo>
                  <a:pt x="4188205" y="3248406"/>
                </a:lnTo>
                <a:lnTo>
                  <a:pt x="4177918" y="3298190"/>
                </a:lnTo>
                <a:lnTo>
                  <a:pt x="4166996" y="3347593"/>
                </a:lnTo>
                <a:lnTo>
                  <a:pt x="4155185" y="3396615"/>
                </a:lnTo>
                <a:lnTo>
                  <a:pt x="4142740" y="3445129"/>
                </a:lnTo>
                <a:lnTo>
                  <a:pt x="4129531" y="3493389"/>
                </a:lnTo>
                <a:lnTo>
                  <a:pt x="4115561" y="3541141"/>
                </a:lnTo>
                <a:lnTo>
                  <a:pt x="4100829" y="3588385"/>
                </a:lnTo>
                <a:lnTo>
                  <a:pt x="4085463" y="3635248"/>
                </a:lnTo>
                <a:lnTo>
                  <a:pt x="4069333" y="3681729"/>
                </a:lnTo>
                <a:lnTo>
                  <a:pt x="4052569" y="3727577"/>
                </a:lnTo>
                <a:lnTo>
                  <a:pt x="4035043" y="3773043"/>
                </a:lnTo>
                <a:lnTo>
                  <a:pt x="4016882" y="3818128"/>
                </a:lnTo>
                <a:lnTo>
                  <a:pt x="3998086" y="3862578"/>
                </a:lnTo>
                <a:lnTo>
                  <a:pt x="3978529" y="3906520"/>
                </a:lnTo>
                <a:lnTo>
                  <a:pt x="3958335" y="3950080"/>
                </a:lnTo>
                <a:lnTo>
                  <a:pt x="3937634" y="3993006"/>
                </a:lnTo>
                <a:lnTo>
                  <a:pt x="3916171" y="4035425"/>
                </a:lnTo>
                <a:lnTo>
                  <a:pt x="3894073" y="4077208"/>
                </a:lnTo>
                <a:lnTo>
                  <a:pt x="3871341" y="4118610"/>
                </a:lnTo>
                <a:lnTo>
                  <a:pt x="3848100" y="4159250"/>
                </a:lnTo>
                <a:lnTo>
                  <a:pt x="3824096" y="4199509"/>
                </a:lnTo>
                <a:lnTo>
                  <a:pt x="3799585" y="4239006"/>
                </a:lnTo>
                <a:lnTo>
                  <a:pt x="3774566" y="4277995"/>
                </a:lnTo>
                <a:lnTo>
                  <a:pt x="3748785" y="4316476"/>
                </a:lnTo>
                <a:lnTo>
                  <a:pt x="3722623" y="4354195"/>
                </a:lnTo>
                <a:lnTo>
                  <a:pt x="3695700" y="4391279"/>
                </a:lnTo>
                <a:lnTo>
                  <a:pt x="3668394" y="4427855"/>
                </a:lnTo>
                <a:lnTo>
                  <a:pt x="3640454" y="4463669"/>
                </a:lnTo>
                <a:lnTo>
                  <a:pt x="3612006" y="4498848"/>
                </a:lnTo>
                <a:lnTo>
                  <a:pt x="3582923" y="4533392"/>
                </a:lnTo>
                <a:lnTo>
                  <a:pt x="3553459" y="4567174"/>
                </a:lnTo>
                <a:lnTo>
                  <a:pt x="3523360" y="4600321"/>
                </a:lnTo>
                <a:lnTo>
                  <a:pt x="3492880" y="4632833"/>
                </a:lnTo>
                <a:lnTo>
                  <a:pt x="3461766" y="4664583"/>
                </a:lnTo>
                <a:lnTo>
                  <a:pt x="3430269" y="4695571"/>
                </a:lnTo>
                <a:lnTo>
                  <a:pt x="3398139" y="4725924"/>
                </a:lnTo>
                <a:lnTo>
                  <a:pt x="3365754" y="4755388"/>
                </a:lnTo>
                <a:lnTo>
                  <a:pt x="3332733" y="4784217"/>
                </a:lnTo>
                <a:lnTo>
                  <a:pt x="3299332" y="4812296"/>
                </a:lnTo>
                <a:lnTo>
                  <a:pt x="3265423" y="4839576"/>
                </a:lnTo>
                <a:lnTo>
                  <a:pt x="3231134" y="4866068"/>
                </a:lnTo>
                <a:lnTo>
                  <a:pt x="3196335" y="4891786"/>
                </a:lnTo>
                <a:lnTo>
                  <a:pt x="3161157" y="4916690"/>
                </a:lnTo>
                <a:lnTo>
                  <a:pt x="3125597" y="4940795"/>
                </a:lnTo>
                <a:lnTo>
                  <a:pt x="3089529" y="4964074"/>
                </a:lnTo>
                <a:lnTo>
                  <a:pt x="3053207" y="4986528"/>
                </a:lnTo>
                <a:lnTo>
                  <a:pt x="3016377" y="5008130"/>
                </a:lnTo>
                <a:lnTo>
                  <a:pt x="2979166" y="5028895"/>
                </a:lnTo>
                <a:lnTo>
                  <a:pt x="2941574" y="5048783"/>
                </a:lnTo>
                <a:lnTo>
                  <a:pt x="2903728" y="5067808"/>
                </a:lnTo>
                <a:lnTo>
                  <a:pt x="2865374" y="5085956"/>
                </a:lnTo>
                <a:lnTo>
                  <a:pt x="2826766" y="5103202"/>
                </a:lnTo>
                <a:lnTo>
                  <a:pt x="2787777" y="5119547"/>
                </a:lnTo>
                <a:lnTo>
                  <a:pt x="2748534" y="5134991"/>
                </a:lnTo>
                <a:lnTo>
                  <a:pt x="2708910" y="5149507"/>
                </a:lnTo>
                <a:lnTo>
                  <a:pt x="2668905" y="5163083"/>
                </a:lnTo>
                <a:lnTo>
                  <a:pt x="2628646" y="5175719"/>
                </a:lnTo>
                <a:lnTo>
                  <a:pt x="2588006" y="5187416"/>
                </a:lnTo>
                <a:lnTo>
                  <a:pt x="2547239" y="5198135"/>
                </a:lnTo>
                <a:lnTo>
                  <a:pt x="2506091" y="5207889"/>
                </a:lnTo>
                <a:lnTo>
                  <a:pt x="2464562" y="5216652"/>
                </a:lnTo>
                <a:lnTo>
                  <a:pt x="2422906" y="5224424"/>
                </a:lnTo>
                <a:lnTo>
                  <a:pt x="2380996" y="5231193"/>
                </a:lnTo>
                <a:lnTo>
                  <a:pt x="2338705" y="5236959"/>
                </a:lnTo>
                <a:lnTo>
                  <a:pt x="2296287" y="5241683"/>
                </a:lnTo>
                <a:lnTo>
                  <a:pt x="2253615" y="5245392"/>
                </a:lnTo>
                <a:lnTo>
                  <a:pt x="2210689" y="5248046"/>
                </a:lnTo>
                <a:lnTo>
                  <a:pt x="2167509" y="5249646"/>
                </a:lnTo>
                <a:lnTo>
                  <a:pt x="2124202" y="5250180"/>
                </a:lnTo>
                <a:lnTo>
                  <a:pt x="2080895" y="5249646"/>
                </a:lnTo>
                <a:lnTo>
                  <a:pt x="2037714" y="5248046"/>
                </a:lnTo>
                <a:lnTo>
                  <a:pt x="1994789" y="5245392"/>
                </a:lnTo>
                <a:lnTo>
                  <a:pt x="1952117" y="5241683"/>
                </a:lnTo>
                <a:lnTo>
                  <a:pt x="1909699" y="5236959"/>
                </a:lnTo>
                <a:lnTo>
                  <a:pt x="1867408" y="5231193"/>
                </a:lnTo>
                <a:lnTo>
                  <a:pt x="1825498" y="5224424"/>
                </a:lnTo>
                <a:lnTo>
                  <a:pt x="1783842" y="5216652"/>
                </a:lnTo>
                <a:lnTo>
                  <a:pt x="1742313" y="5207889"/>
                </a:lnTo>
                <a:lnTo>
                  <a:pt x="1701164" y="5198135"/>
                </a:lnTo>
                <a:lnTo>
                  <a:pt x="1660398" y="5187416"/>
                </a:lnTo>
                <a:lnTo>
                  <a:pt x="1619758" y="5175719"/>
                </a:lnTo>
                <a:lnTo>
                  <a:pt x="1579499" y="5163083"/>
                </a:lnTo>
                <a:lnTo>
                  <a:pt x="1539620" y="5149507"/>
                </a:lnTo>
                <a:lnTo>
                  <a:pt x="1499870" y="5134991"/>
                </a:lnTo>
                <a:lnTo>
                  <a:pt x="1460627" y="5119547"/>
                </a:lnTo>
                <a:lnTo>
                  <a:pt x="1421638" y="5103202"/>
                </a:lnTo>
                <a:lnTo>
                  <a:pt x="1383030" y="5085956"/>
                </a:lnTo>
                <a:lnTo>
                  <a:pt x="1344676" y="5067808"/>
                </a:lnTo>
                <a:lnTo>
                  <a:pt x="1306830" y="5048783"/>
                </a:lnTo>
                <a:lnTo>
                  <a:pt x="1269238" y="5028895"/>
                </a:lnTo>
                <a:lnTo>
                  <a:pt x="1232027" y="5008130"/>
                </a:lnTo>
                <a:lnTo>
                  <a:pt x="1195197" y="4986528"/>
                </a:lnTo>
                <a:lnTo>
                  <a:pt x="1158875" y="4964074"/>
                </a:lnTo>
                <a:lnTo>
                  <a:pt x="1122807" y="4940795"/>
                </a:lnTo>
                <a:lnTo>
                  <a:pt x="1087259" y="4916690"/>
                </a:lnTo>
                <a:lnTo>
                  <a:pt x="1052080" y="4891786"/>
                </a:lnTo>
                <a:lnTo>
                  <a:pt x="1017320" y="4866068"/>
                </a:lnTo>
                <a:lnTo>
                  <a:pt x="983005" y="4839576"/>
                </a:lnTo>
                <a:lnTo>
                  <a:pt x="949134" y="4812296"/>
                </a:lnTo>
                <a:lnTo>
                  <a:pt x="915708" y="4784217"/>
                </a:lnTo>
                <a:lnTo>
                  <a:pt x="882738" y="4755388"/>
                </a:lnTo>
                <a:lnTo>
                  <a:pt x="850226" y="4725924"/>
                </a:lnTo>
                <a:lnTo>
                  <a:pt x="818210" y="4695571"/>
                </a:lnTo>
                <a:lnTo>
                  <a:pt x="786663" y="4664583"/>
                </a:lnTo>
                <a:lnTo>
                  <a:pt x="755611" y="4632833"/>
                </a:lnTo>
                <a:lnTo>
                  <a:pt x="725055" y="4600321"/>
                </a:lnTo>
                <a:lnTo>
                  <a:pt x="695007" y="4567174"/>
                </a:lnTo>
                <a:lnTo>
                  <a:pt x="665480" y="4533392"/>
                </a:lnTo>
                <a:lnTo>
                  <a:pt x="636473" y="4498848"/>
                </a:lnTo>
                <a:lnTo>
                  <a:pt x="607999" y="4463669"/>
                </a:lnTo>
                <a:lnTo>
                  <a:pt x="580059" y="4427855"/>
                </a:lnTo>
                <a:lnTo>
                  <a:pt x="552678" y="4391279"/>
                </a:lnTo>
                <a:lnTo>
                  <a:pt x="525843" y="4354195"/>
                </a:lnTo>
                <a:lnTo>
                  <a:pt x="499579" y="4316476"/>
                </a:lnTo>
                <a:lnTo>
                  <a:pt x="473900" y="4277995"/>
                </a:lnTo>
                <a:lnTo>
                  <a:pt x="448792" y="4239006"/>
                </a:lnTo>
                <a:lnTo>
                  <a:pt x="424268" y="4199509"/>
                </a:lnTo>
                <a:lnTo>
                  <a:pt x="400354" y="4159250"/>
                </a:lnTo>
                <a:lnTo>
                  <a:pt x="377037" y="4118610"/>
                </a:lnTo>
                <a:lnTo>
                  <a:pt x="354342" y="4077208"/>
                </a:lnTo>
                <a:lnTo>
                  <a:pt x="332270" y="4035425"/>
                </a:lnTo>
                <a:lnTo>
                  <a:pt x="310819" y="3993006"/>
                </a:lnTo>
                <a:lnTo>
                  <a:pt x="290017" y="3950080"/>
                </a:lnTo>
                <a:lnTo>
                  <a:pt x="269862" y="3906520"/>
                </a:lnTo>
                <a:lnTo>
                  <a:pt x="250355" y="3862578"/>
                </a:lnTo>
                <a:lnTo>
                  <a:pt x="231520" y="3818128"/>
                </a:lnTo>
                <a:lnTo>
                  <a:pt x="213347" y="3773043"/>
                </a:lnTo>
                <a:lnTo>
                  <a:pt x="195872" y="3727577"/>
                </a:lnTo>
                <a:lnTo>
                  <a:pt x="179070" y="3681729"/>
                </a:lnTo>
                <a:lnTo>
                  <a:pt x="162966" y="3635248"/>
                </a:lnTo>
                <a:lnTo>
                  <a:pt x="147574" y="3588385"/>
                </a:lnTo>
                <a:lnTo>
                  <a:pt x="132892" y="3541141"/>
                </a:lnTo>
                <a:lnTo>
                  <a:pt x="118935" y="3493389"/>
                </a:lnTo>
                <a:lnTo>
                  <a:pt x="105702" y="3445129"/>
                </a:lnTo>
                <a:lnTo>
                  <a:pt x="93217" y="3396615"/>
                </a:lnTo>
                <a:lnTo>
                  <a:pt x="81470" y="3347593"/>
                </a:lnTo>
                <a:lnTo>
                  <a:pt x="70472" y="3298190"/>
                </a:lnTo>
                <a:lnTo>
                  <a:pt x="60248" y="3248406"/>
                </a:lnTo>
                <a:lnTo>
                  <a:pt x="50787" y="3198368"/>
                </a:lnTo>
                <a:lnTo>
                  <a:pt x="42113" y="3147822"/>
                </a:lnTo>
                <a:lnTo>
                  <a:pt x="34226" y="3097022"/>
                </a:lnTo>
                <a:lnTo>
                  <a:pt x="27127" y="3045714"/>
                </a:lnTo>
                <a:lnTo>
                  <a:pt x="20840" y="2994279"/>
                </a:lnTo>
                <a:lnTo>
                  <a:pt x="15354" y="2942336"/>
                </a:lnTo>
                <a:lnTo>
                  <a:pt x="10693" y="2890266"/>
                </a:lnTo>
                <a:lnTo>
                  <a:pt x="6870" y="2837815"/>
                </a:lnTo>
                <a:lnTo>
                  <a:pt x="3873" y="2784983"/>
                </a:lnTo>
                <a:lnTo>
                  <a:pt x="1727" y="2732024"/>
                </a:lnTo>
                <a:lnTo>
                  <a:pt x="431" y="2678684"/>
                </a:lnTo>
                <a:lnTo>
                  <a:pt x="0" y="2625090"/>
                </a:lnTo>
                <a:close/>
              </a:path>
            </a:pathLst>
          </a:custGeom>
          <a:ln w="12698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322" y="732231"/>
            <a:ext cx="1023335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5554" y="2241931"/>
            <a:ext cx="8597265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A3B4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constituicao/Constituicao.htm#art195-5" TargetMode="External"/><Relationship Id="rId2" Type="http://schemas.openxmlformats.org/officeDocument/2006/relationships/hyperlink" Target="https://www.planalto.gov.br/ccivil_03/constituicao/Constituicao.htm#art156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15-2018/2016/Lei/L13288.htm#art2i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156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156a%C2%A76-2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constituicao/Constituicao.htm#art156a%C2%A76ii" TargetMode="External"/><Relationship Id="rId2" Type="http://schemas.openxmlformats.org/officeDocument/2006/relationships/hyperlink" Target="https://www.planalto.gov.br/ccivil_03/constituicao/Constituicao.htm#art156a%C2%A76-2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156a%C2%A76-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constituicao/Constituicao.htm#art155ii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planalto.gov.br/ccivil_03/leis/lcp/Lcp175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planalto.gov.br/ccivil_03/leis/lcp/Lcp175.htm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1917" y="2057476"/>
            <a:ext cx="500570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5200" b="1" spc="-40" dirty="0">
                <a:solidFill>
                  <a:srgbClr val="FF6C00"/>
                </a:solidFill>
                <a:latin typeface="Verdana"/>
                <a:cs typeface="Verdana"/>
              </a:rPr>
              <a:t>Regimes </a:t>
            </a:r>
            <a:r>
              <a:rPr sz="5200" b="1" spc="-204" dirty="0">
                <a:solidFill>
                  <a:srgbClr val="FF6C00"/>
                </a:solidFill>
                <a:latin typeface="Verdana"/>
                <a:cs typeface="Verdana"/>
              </a:rPr>
              <a:t>Diferenciados, </a:t>
            </a:r>
            <a:r>
              <a:rPr sz="5200" b="1" spc="-185" dirty="0">
                <a:solidFill>
                  <a:srgbClr val="FF6C00"/>
                </a:solidFill>
                <a:latin typeface="Verdana"/>
                <a:cs typeface="Verdana"/>
              </a:rPr>
              <a:t>Específicos</a:t>
            </a:r>
            <a:r>
              <a:rPr sz="5200" b="1" spc="-215" dirty="0">
                <a:solidFill>
                  <a:srgbClr val="FF6C00"/>
                </a:solidFill>
                <a:latin typeface="Verdana"/>
                <a:cs typeface="Verdana"/>
              </a:rPr>
              <a:t> </a:t>
            </a:r>
            <a:r>
              <a:rPr sz="5200" b="1" spc="-50" dirty="0">
                <a:solidFill>
                  <a:srgbClr val="FF6C00"/>
                </a:solidFill>
                <a:latin typeface="Verdana"/>
                <a:cs typeface="Verdana"/>
              </a:rPr>
              <a:t>e </a:t>
            </a:r>
            <a:r>
              <a:rPr sz="5200" b="1" spc="-105" dirty="0">
                <a:solidFill>
                  <a:srgbClr val="FF6C00"/>
                </a:solidFill>
                <a:latin typeface="Verdana"/>
                <a:cs typeface="Verdana"/>
              </a:rPr>
              <a:t>Favorecidos</a:t>
            </a:r>
            <a:endParaRPr sz="5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558" y="439068"/>
            <a:ext cx="11508105" cy="2504440"/>
          </a:xfrm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R="236220" algn="ctr">
              <a:lnSpc>
                <a:spcPct val="100000"/>
              </a:lnSpc>
              <a:spcBef>
                <a:spcPts val="1714"/>
              </a:spcBef>
            </a:pPr>
            <a:r>
              <a:rPr sz="3600" dirty="0">
                <a:latin typeface="Arial MT"/>
                <a:cs typeface="Arial MT"/>
              </a:rPr>
              <a:t>Regimes</a:t>
            </a:r>
            <a:r>
              <a:rPr sz="3600" spc="-5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diferenciados</a:t>
            </a:r>
            <a:r>
              <a:rPr sz="3600" spc="-7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-</a:t>
            </a:r>
            <a:r>
              <a:rPr sz="3600" spc="-25" dirty="0"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z="36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0000"/>
                </a:solidFill>
                <a:latin typeface="Arial MT"/>
                <a:cs typeface="Arial MT"/>
              </a:rPr>
              <a:t>nº</a:t>
            </a:r>
            <a:r>
              <a:rPr sz="36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 MT"/>
                <a:cs typeface="Arial MT"/>
              </a:rPr>
              <a:t>132/2023</a:t>
            </a:r>
            <a:endParaRPr sz="3600">
              <a:latin typeface="Arial MT"/>
              <a:cs typeface="Arial MT"/>
            </a:endParaRPr>
          </a:p>
          <a:p>
            <a:pPr marL="12700" marR="5080" algn="just">
              <a:lnSpc>
                <a:spcPct val="107000"/>
              </a:lnSpc>
              <a:spcBef>
                <a:spcPts val="735"/>
              </a:spcBef>
            </a:pPr>
            <a:r>
              <a:rPr sz="2000" dirty="0">
                <a:latin typeface="Arial MT"/>
                <a:cs typeface="Arial MT"/>
              </a:rPr>
              <a:t>Art.</a:t>
            </a:r>
            <a:r>
              <a:rPr sz="2000" spc="1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9º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lei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complementar</a:t>
            </a:r>
            <a:r>
              <a:rPr sz="2000" spc="1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1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instituir</a:t>
            </a:r>
            <a:r>
              <a:rPr sz="2000" spc="1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1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imposto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1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1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1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000" u="sng" spc="17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2"/>
              </a:rPr>
              <a:t>156-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2"/>
              </a:rPr>
              <a:t>A</a:t>
            </a:r>
            <a:r>
              <a:rPr sz="2000" u="sng" spc="20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1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1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contribuição</a:t>
            </a:r>
            <a:r>
              <a:rPr sz="2000" spc="1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19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que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3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art.</a:t>
            </a:r>
            <a:r>
              <a:rPr sz="2000" u="sng" spc="34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195,</a:t>
            </a:r>
            <a:r>
              <a:rPr sz="2000" u="sng" spc="35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V,</a:t>
            </a:r>
            <a:r>
              <a:rPr sz="2000" u="sng" spc="33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ambos</a:t>
            </a:r>
            <a:r>
              <a:rPr sz="2000" u="sng" spc="35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da</a:t>
            </a:r>
            <a:r>
              <a:rPr sz="2000" u="sng" spc="345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Constituição</a:t>
            </a:r>
            <a:r>
              <a:rPr sz="2000" u="sng" spc="350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  <a:hlinkClick r:id="rId3"/>
              </a:rPr>
              <a:t>Federal,</a:t>
            </a:r>
            <a:r>
              <a:rPr sz="2000" spc="35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poderá</a:t>
            </a:r>
            <a:r>
              <a:rPr sz="2000" spc="3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prever</a:t>
            </a:r>
            <a:r>
              <a:rPr sz="2000" spc="3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os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regimes</a:t>
            </a:r>
            <a:r>
              <a:rPr sz="2000" b="1" spc="3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diferenciados</a:t>
            </a:r>
            <a:r>
              <a:rPr sz="2000" b="1" spc="350" dirty="0">
                <a:latin typeface="Arial"/>
                <a:cs typeface="Arial"/>
              </a:rPr>
              <a:t> </a:t>
            </a:r>
            <a:r>
              <a:rPr sz="2000" spc="-2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tributação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artigo,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desde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sejam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uniformes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todo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território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nacional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sejam </a:t>
            </a:r>
            <a:r>
              <a:rPr sz="2000" dirty="0">
                <a:latin typeface="Arial MT"/>
                <a:cs typeface="Arial MT"/>
              </a:rPr>
              <a:t>realizados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os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respectivos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ajustes</a:t>
            </a:r>
            <a:r>
              <a:rPr sz="2000" u="sng" spc="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nas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alíquotas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referência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com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vistas</a:t>
            </a:r>
            <a:r>
              <a:rPr sz="2000" u="sng" spc="4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reequilibrar</a:t>
            </a:r>
            <a:r>
              <a:rPr sz="2000" u="sng" spc="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arrecadação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esfera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federativa.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58" y="3224250"/>
            <a:ext cx="11441430" cy="312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1º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lei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complementar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definirá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operações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beneficiadas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redução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60%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das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alíquotas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dos </a:t>
            </a:r>
            <a:r>
              <a:rPr sz="2000" dirty="0">
                <a:latin typeface="Arial MT"/>
                <a:cs typeface="Arial MT"/>
              </a:rPr>
              <a:t>tributos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caput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entre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relativas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aos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seguintes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serviços:</a:t>
            </a:r>
            <a:endParaRPr sz="2000">
              <a:latin typeface="Arial MT"/>
              <a:cs typeface="Arial MT"/>
            </a:endParaRPr>
          </a:p>
          <a:p>
            <a:pPr marL="148590" indent="-135890">
              <a:lnSpc>
                <a:spcPct val="100000"/>
              </a:lnSpc>
              <a:spcBef>
                <a:spcPts val="2145"/>
              </a:spcBef>
              <a:buAutoNum type="romanUcPeriod"/>
              <a:tabLst>
                <a:tab pos="148590" algn="l"/>
              </a:tabLst>
            </a:pPr>
            <a:r>
              <a:rPr sz="2000" dirty="0">
                <a:latin typeface="Arial MT"/>
                <a:cs typeface="Arial MT"/>
              </a:rPr>
              <a:t>-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serviços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educação;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  <a:buFont typeface="Arial MT"/>
              <a:buAutoNum type="romanUcPeriod"/>
            </a:pPr>
            <a:endParaRPr sz="2000">
              <a:latin typeface="Arial MT"/>
              <a:cs typeface="Arial MT"/>
            </a:endParaRPr>
          </a:p>
          <a:p>
            <a:pPr marL="214629" indent="-201930">
              <a:lnSpc>
                <a:spcPct val="100000"/>
              </a:lnSpc>
              <a:buAutoNum type="romanUcPeriod"/>
              <a:tabLst>
                <a:tab pos="214629" algn="l"/>
              </a:tabLst>
            </a:pPr>
            <a:r>
              <a:rPr sz="2000" dirty="0">
                <a:latin typeface="Arial MT"/>
                <a:cs typeface="Arial MT"/>
              </a:rPr>
              <a:t>-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serviços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saúde;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III.-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dispositivos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médicos;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IV.-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dispositivos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acessibilidade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pessoas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deficiência;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 MT"/>
                <a:cs typeface="Arial MT"/>
              </a:rPr>
              <a:t>Regimes</a:t>
            </a:r>
            <a:r>
              <a:rPr spc="-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diferenciados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-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nº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 132/2023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263" y="1661871"/>
            <a:ext cx="11337290" cy="4142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Art.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9º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(...)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000" dirty="0">
                <a:latin typeface="Arial MT"/>
                <a:cs typeface="Arial MT"/>
              </a:rPr>
              <a:t>V.-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medicamentos;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000" dirty="0">
                <a:latin typeface="Arial MT"/>
                <a:cs typeface="Arial MT"/>
              </a:rPr>
              <a:t>VI.-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produtos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cuidados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básicos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saúde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menstrual;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000"/>
              </a:lnSpc>
              <a:tabLst>
                <a:tab pos="661670" algn="l"/>
                <a:tab pos="5327015" algn="l"/>
                <a:tab pos="5738495" algn="l"/>
                <a:tab pos="7237095" algn="l"/>
                <a:tab pos="8480425" algn="l"/>
                <a:tab pos="8750300" algn="l"/>
                <a:tab pos="10132695" algn="l"/>
              </a:tabLst>
            </a:pPr>
            <a:r>
              <a:rPr sz="2000" spc="-10" dirty="0">
                <a:latin typeface="Arial MT"/>
                <a:cs typeface="Arial MT"/>
              </a:rPr>
              <a:t>VII.-</a:t>
            </a:r>
            <a:r>
              <a:rPr sz="2000" dirty="0">
                <a:latin typeface="Arial MT"/>
                <a:cs typeface="Arial MT"/>
              </a:rPr>
              <a:t>	serviços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transporte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público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coletivo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de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passageiros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rodoviário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5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metroviário</a:t>
            </a:r>
            <a:r>
              <a:rPr sz="2000" dirty="0">
                <a:latin typeface="Arial MT"/>
                <a:cs typeface="Arial MT"/>
              </a:rPr>
              <a:t>	de</a:t>
            </a:r>
            <a:r>
              <a:rPr sz="2000" spc="3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caráter </a:t>
            </a:r>
            <a:r>
              <a:rPr sz="2000" dirty="0">
                <a:latin typeface="Arial MT"/>
                <a:cs typeface="Arial MT"/>
              </a:rPr>
              <a:t>urbano,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semiurbano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metropolitano;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000" dirty="0">
                <a:latin typeface="Arial MT"/>
                <a:cs typeface="Arial MT"/>
              </a:rPr>
              <a:t>VIII.-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alimentos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destinados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consumo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humano;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 MT"/>
              <a:cs typeface="Arial MT"/>
            </a:endParaRPr>
          </a:p>
          <a:p>
            <a:pPr marL="12700" marR="78105">
              <a:lnSpc>
                <a:spcPts val="2000"/>
              </a:lnSpc>
            </a:pPr>
            <a:r>
              <a:rPr sz="2000" dirty="0">
                <a:latin typeface="Arial MT"/>
                <a:cs typeface="Arial MT"/>
              </a:rPr>
              <a:t>IX.-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produtos</a:t>
            </a:r>
            <a:r>
              <a:rPr sz="2000" spc="3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higiene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pessoal</a:t>
            </a:r>
            <a:r>
              <a:rPr sz="2000" spc="3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3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limpeza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majoritariamente</a:t>
            </a:r>
            <a:r>
              <a:rPr sz="2000" spc="3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consumidos</a:t>
            </a:r>
            <a:r>
              <a:rPr sz="2000" spc="3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3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famílias</a:t>
            </a:r>
            <a:r>
              <a:rPr sz="2000" spc="3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3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baixa renda;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000" dirty="0">
                <a:latin typeface="Arial MT"/>
                <a:cs typeface="Arial MT"/>
              </a:rPr>
              <a:t>X.-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produtos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agropecuários,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aquícolas,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pesqueiros,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florestais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extrativistas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vegetais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natura;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 MT"/>
                <a:cs typeface="Arial MT"/>
              </a:rPr>
              <a:t>Regimes</a:t>
            </a:r>
            <a:r>
              <a:rPr spc="-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diferenciados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-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  <a:latin typeface="Arial MT"/>
                <a:cs typeface="Arial MT"/>
              </a:rPr>
              <a:t>nº</a:t>
            </a:r>
            <a:r>
              <a:rPr spc="-10" dirty="0">
                <a:solidFill>
                  <a:srgbClr val="FF0000"/>
                </a:solidFill>
                <a:latin typeface="Arial MT"/>
                <a:cs typeface="Arial MT"/>
              </a:rPr>
              <a:t> 132/2023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691" y="1581099"/>
            <a:ext cx="11351895" cy="420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Art.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9º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(...)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6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</a:pPr>
            <a:r>
              <a:rPr sz="2600" dirty="0">
                <a:latin typeface="Arial MT"/>
                <a:cs typeface="Arial MT"/>
              </a:rPr>
              <a:t>XI.-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insumos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agropecuários</a:t>
            </a:r>
            <a:r>
              <a:rPr sz="2600" spc="-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aquícolas;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0000"/>
                </a:solidFill>
                <a:latin typeface="Arial MT"/>
                <a:cs typeface="Arial MT"/>
              </a:rPr>
              <a:t>(pescado:</a:t>
            </a:r>
            <a:r>
              <a:rPr sz="2600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0000"/>
                </a:solidFill>
                <a:latin typeface="Arial MT"/>
                <a:cs typeface="Arial MT"/>
              </a:rPr>
              <a:t>peixe,</a:t>
            </a:r>
            <a:r>
              <a:rPr sz="2600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0000"/>
                </a:solidFill>
                <a:latin typeface="Arial MT"/>
                <a:cs typeface="Arial MT"/>
              </a:rPr>
              <a:t>camarão</a:t>
            </a:r>
            <a:r>
              <a:rPr sz="26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Arial MT"/>
                <a:cs typeface="Arial MT"/>
              </a:rPr>
              <a:t>etc)</a:t>
            </a:r>
            <a:endParaRPr sz="2600">
              <a:latin typeface="Arial MT"/>
              <a:cs typeface="Arial MT"/>
            </a:endParaRPr>
          </a:p>
          <a:p>
            <a:pPr marL="17145" marR="40005">
              <a:lnSpc>
                <a:spcPts val="2600"/>
              </a:lnSpc>
              <a:spcBef>
                <a:spcPts val="2395"/>
              </a:spcBef>
            </a:pPr>
            <a:r>
              <a:rPr sz="2600" dirty="0">
                <a:latin typeface="Arial MT"/>
                <a:cs typeface="Arial MT"/>
              </a:rPr>
              <a:t>XII.-</a:t>
            </a:r>
            <a:r>
              <a:rPr sz="2600" spc="2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produções</a:t>
            </a:r>
            <a:r>
              <a:rPr sz="2600" spc="2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artísticas,</a:t>
            </a:r>
            <a:r>
              <a:rPr sz="2600" spc="2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culturais,</a:t>
            </a:r>
            <a:r>
              <a:rPr sz="2600" spc="2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2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eventos,</a:t>
            </a:r>
            <a:r>
              <a:rPr sz="2600" spc="2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jornalísticas</a:t>
            </a:r>
            <a:r>
              <a:rPr sz="2600" spc="2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2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audiovisuais </a:t>
            </a:r>
            <a:r>
              <a:rPr sz="2600" dirty="0">
                <a:latin typeface="Arial MT"/>
                <a:cs typeface="Arial MT"/>
              </a:rPr>
              <a:t>nacionais,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atividades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desportivas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comunicação</a:t>
            </a:r>
            <a:r>
              <a:rPr sz="2600" spc="-9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institucional;</a:t>
            </a:r>
            <a:endParaRPr sz="2600">
              <a:latin typeface="Arial MT"/>
              <a:cs typeface="Arial MT"/>
            </a:endParaRPr>
          </a:p>
          <a:p>
            <a:pPr marL="17145" marR="5715">
              <a:lnSpc>
                <a:spcPts val="2590"/>
              </a:lnSpc>
              <a:spcBef>
                <a:spcPts val="2415"/>
              </a:spcBef>
              <a:tabLst>
                <a:tab pos="1028700" algn="l"/>
                <a:tab pos="1951355" algn="l"/>
                <a:tab pos="2338070" algn="l"/>
                <a:tab pos="3754120" algn="l"/>
                <a:tab pos="5833110" algn="l"/>
                <a:tab pos="6218555" algn="l"/>
                <a:tab pos="7877175" algn="l"/>
                <a:tab pos="8263890" algn="l"/>
                <a:tab pos="10012680" algn="l"/>
              </a:tabLst>
            </a:pPr>
            <a:r>
              <a:rPr sz="2600" spc="-10" dirty="0">
                <a:latin typeface="Arial MT"/>
                <a:cs typeface="Arial MT"/>
              </a:rPr>
              <a:t>XIII.-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20" dirty="0">
                <a:latin typeface="Arial MT"/>
                <a:cs typeface="Arial MT"/>
              </a:rPr>
              <a:t>bens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e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serviços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relacionados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a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soberania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e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segurança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10" dirty="0">
                <a:latin typeface="Arial MT"/>
                <a:cs typeface="Arial MT"/>
              </a:rPr>
              <a:t>nacional, </a:t>
            </a:r>
            <a:r>
              <a:rPr sz="2600" dirty="0">
                <a:latin typeface="Arial MT"/>
                <a:cs typeface="Arial MT"/>
              </a:rPr>
              <a:t>segurança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da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informação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segurança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cibernética.</a:t>
            </a:r>
            <a:endParaRPr sz="2600">
              <a:latin typeface="Arial MT"/>
              <a:cs typeface="Arial MT"/>
            </a:endParaRPr>
          </a:p>
          <a:p>
            <a:pPr marL="17145" marR="5080">
              <a:lnSpc>
                <a:spcPts val="2710"/>
              </a:lnSpc>
              <a:spcBef>
                <a:spcPts val="2310"/>
              </a:spcBef>
            </a:pPr>
            <a:r>
              <a:rPr sz="2600" dirty="0">
                <a:latin typeface="Times New Roman"/>
                <a:cs typeface="Times New Roman"/>
              </a:rPr>
              <a:t>§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2º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É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vedada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</a:t>
            </a:r>
            <a:r>
              <a:rPr sz="2600" spc="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fixação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 percentual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redução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distinto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 previsto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§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Arial MT"/>
                <a:cs typeface="Arial MT"/>
              </a:rPr>
              <a:t>1º </a:t>
            </a:r>
            <a:r>
              <a:rPr sz="2600" dirty="0">
                <a:latin typeface="Arial MT"/>
                <a:cs typeface="Arial MT"/>
              </a:rPr>
              <a:t>em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relação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às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hipóteses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nele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previstas.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55" y="0"/>
            <a:ext cx="1208684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9827" y="620649"/>
            <a:ext cx="9532620" cy="957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3665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Regimes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diferenciados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665"/>
              </a:lnSpc>
              <a:tabLst>
                <a:tab pos="1402080" algn="l"/>
                <a:tab pos="1781175" algn="l"/>
              </a:tabLst>
            </a:pPr>
            <a:r>
              <a:rPr sz="3200" spc="-10" dirty="0"/>
              <a:t>Isenção</a:t>
            </a:r>
            <a:r>
              <a:rPr sz="3200" dirty="0"/>
              <a:t>	</a:t>
            </a:r>
            <a:r>
              <a:rPr sz="3200" spc="-50" dirty="0"/>
              <a:t>+</a:t>
            </a:r>
            <a:r>
              <a:rPr sz="3200" dirty="0"/>
              <a:t>	</a:t>
            </a:r>
            <a:r>
              <a:rPr sz="3200" spc="-30" dirty="0"/>
              <a:t>alíquota</a:t>
            </a:r>
            <a:r>
              <a:rPr sz="3200" spc="-135" dirty="0"/>
              <a:t> </a:t>
            </a:r>
            <a:r>
              <a:rPr sz="3200" spc="-45" dirty="0"/>
              <a:t>zero</a:t>
            </a:r>
            <a:r>
              <a:rPr sz="3200" spc="-135" dirty="0"/>
              <a:t> </a:t>
            </a:r>
            <a:r>
              <a:rPr sz="3200" dirty="0"/>
              <a:t>–</a:t>
            </a:r>
            <a:r>
              <a:rPr sz="3200" spc="-75" dirty="0"/>
              <a:t> </a:t>
            </a:r>
            <a:r>
              <a:rPr sz="3200" dirty="0">
                <a:solidFill>
                  <a:srgbClr val="FF0000"/>
                </a:solidFill>
              </a:rPr>
              <a:t>EC</a:t>
            </a:r>
            <a:r>
              <a:rPr sz="3200" spc="-110" dirty="0">
                <a:solidFill>
                  <a:srgbClr val="FF0000"/>
                </a:solidFill>
              </a:rPr>
              <a:t> </a:t>
            </a:r>
            <a:r>
              <a:rPr sz="3200" spc="-40" dirty="0">
                <a:solidFill>
                  <a:srgbClr val="FF0000"/>
                </a:solidFill>
              </a:rPr>
              <a:t>132/2023</a:t>
            </a:r>
            <a:r>
              <a:rPr sz="3200" spc="-40" dirty="0"/>
              <a:t>,</a:t>
            </a:r>
            <a:r>
              <a:rPr sz="3200" spc="-80" dirty="0"/>
              <a:t> </a:t>
            </a:r>
            <a:r>
              <a:rPr sz="3200" dirty="0"/>
              <a:t>art.</a:t>
            </a:r>
            <a:r>
              <a:rPr sz="3200" spc="-105" dirty="0"/>
              <a:t> </a:t>
            </a:r>
            <a:r>
              <a:rPr sz="3200" dirty="0"/>
              <a:t>9º,</a:t>
            </a:r>
            <a:r>
              <a:rPr sz="3200" spc="-100" dirty="0"/>
              <a:t> </a:t>
            </a:r>
            <a:r>
              <a:rPr sz="3200" spc="-10" dirty="0"/>
              <a:t>incisos</a:t>
            </a:r>
            <a:r>
              <a:rPr sz="3200" spc="-140" dirty="0"/>
              <a:t> </a:t>
            </a:r>
            <a:r>
              <a:rPr sz="3200" dirty="0"/>
              <a:t>I</a:t>
            </a:r>
            <a:r>
              <a:rPr sz="3200" spc="-75" dirty="0"/>
              <a:t> </a:t>
            </a:r>
            <a:r>
              <a:rPr sz="3200" dirty="0"/>
              <a:t>e</a:t>
            </a:r>
            <a:r>
              <a:rPr sz="3200" spc="-65" dirty="0"/>
              <a:t> </a:t>
            </a:r>
            <a:r>
              <a:rPr sz="3200" spc="-25" dirty="0"/>
              <a:t>II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8663" y="1689557"/>
            <a:ext cx="11584940" cy="4697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"/>
              <a:tabLst>
                <a:tab pos="32448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Isenção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sobre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serviços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transporte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público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coletivo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passageiros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rodoviário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 </a:t>
            </a:r>
            <a:r>
              <a:rPr sz="2200" b="1" spc="-10" dirty="0">
                <a:latin typeface="Calibri"/>
                <a:cs typeface="Calibri"/>
              </a:rPr>
              <a:t>metroviário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spc="-30" dirty="0">
                <a:latin typeface="Calibri"/>
                <a:cs typeface="Calibri"/>
              </a:rPr>
              <a:t>caráter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urbano,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semiurbano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metropolitano;</a:t>
            </a:r>
            <a:endParaRPr sz="2200">
              <a:latin typeface="Calibri"/>
              <a:cs typeface="Calibri"/>
            </a:endParaRPr>
          </a:p>
          <a:p>
            <a:pPr marL="241300" marR="5080" indent="-240665" algn="just">
              <a:lnSpc>
                <a:spcPct val="100000"/>
              </a:lnSpc>
              <a:spcBef>
                <a:spcPts val="2580"/>
              </a:spcBef>
              <a:buSzPct val="90909"/>
              <a:buFont typeface="Wingdings"/>
              <a:buChar char=""/>
              <a:tabLst>
                <a:tab pos="241300" algn="l"/>
                <a:tab pos="251460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	redução</a:t>
            </a:r>
            <a:r>
              <a:rPr sz="22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20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r>
              <a:rPr sz="22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2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alíquotas</a:t>
            </a:r>
            <a:r>
              <a:rPr sz="22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CBS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IBS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incidente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sobre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dispositivos</a:t>
            </a:r>
            <a:r>
              <a:rPr sz="2200" b="1" spc="3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médicos</a:t>
            </a:r>
            <a:r>
              <a:rPr sz="2200" dirty="0">
                <a:latin typeface="Calibri"/>
                <a:cs typeface="Calibri"/>
              </a:rPr>
              <a:t>;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dispositivos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acessibilidade</a:t>
            </a:r>
            <a:r>
              <a:rPr sz="2200" b="1" spc="1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para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pessoas</a:t>
            </a:r>
            <a:r>
              <a:rPr sz="2200" b="1" spc="1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com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deficiência</a:t>
            </a:r>
            <a:r>
              <a:rPr sz="2200" dirty="0">
                <a:latin typeface="Calibri"/>
                <a:cs typeface="Calibri"/>
              </a:rPr>
              <a:t>;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medicamentos</a:t>
            </a:r>
            <a:r>
              <a:rPr sz="2200" dirty="0">
                <a:latin typeface="Calibri"/>
                <a:cs typeface="Calibri"/>
              </a:rPr>
              <a:t>;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produtos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1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cuidados</a:t>
            </a:r>
            <a:r>
              <a:rPr sz="2200" b="1" spc="1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básicos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à </a:t>
            </a:r>
            <a:r>
              <a:rPr sz="2200" b="1" dirty="0">
                <a:latin typeface="Calibri"/>
                <a:cs typeface="Calibri"/>
              </a:rPr>
              <a:t>saúde</a:t>
            </a:r>
            <a:r>
              <a:rPr sz="2200" b="1" spc="45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menstrual</a:t>
            </a:r>
            <a:r>
              <a:rPr sz="2200" dirty="0">
                <a:latin typeface="Calibri"/>
                <a:cs typeface="Calibri"/>
              </a:rPr>
              <a:t>;</a:t>
            </a:r>
            <a:r>
              <a:rPr sz="2200" spc="50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produtos</a:t>
            </a:r>
            <a:r>
              <a:rPr sz="2200" b="1" spc="45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hortícolas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50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frutas</a:t>
            </a:r>
            <a:r>
              <a:rPr sz="2200" b="1" spc="50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60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ovos</a:t>
            </a:r>
            <a:r>
              <a:rPr sz="2200" dirty="0">
                <a:latin typeface="Calibri"/>
                <a:cs typeface="Calibri"/>
              </a:rPr>
              <a:t>;</a:t>
            </a:r>
            <a:r>
              <a:rPr sz="2200" spc="4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serviços</a:t>
            </a:r>
            <a:r>
              <a:rPr sz="2200" spc="55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prestados</a:t>
            </a:r>
            <a:r>
              <a:rPr sz="2200" spc="40" dirty="0">
                <a:latin typeface="Calibri"/>
                <a:cs typeface="Calibri"/>
              </a:rPr>
              <a:t>  </a:t>
            </a:r>
            <a:r>
              <a:rPr sz="2200" dirty="0">
                <a:latin typeface="Calibri"/>
                <a:cs typeface="Calibri"/>
              </a:rPr>
              <a:t>pelas</a:t>
            </a:r>
            <a:r>
              <a:rPr sz="2200" spc="55" dirty="0">
                <a:latin typeface="Calibri"/>
                <a:cs typeface="Calibri"/>
              </a:rPr>
              <a:t>  </a:t>
            </a:r>
            <a:r>
              <a:rPr sz="2200" b="1" dirty="0">
                <a:latin typeface="Calibri"/>
                <a:cs typeface="Calibri"/>
              </a:rPr>
              <a:t>entidades</a:t>
            </a:r>
            <a:r>
              <a:rPr sz="2200" b="1" spc="45" dirty="0">
                <a:latin typeface="Calibri"/>
                <a:cs typeface="Calibri"/>
              </a:rPr>
              <a:t>  </a:t>
            </a:r>
            <a:r>
              <a:rPr sz="2200" b="1" spc="-25" dirty="0">
                <a:latin typeface="Calibri"/>
                <a:cs typeface="Calibri"/>
              </a:rPr>
              <a:t>de </a:t>
            </a:r>
            <a:r>
              <a:rPr sz="2200" b="1" spc="-10" dirty="0">
                <a:latin typeface="Calibri"/>
                <a:cs typeface="Calibri"/>
              </a:rPr>
              <a:t>inovação,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ciência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tecnologia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(ICT)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sem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fins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lucrativos</a:t>
            </a:r>
            <a:r>
              <a:rPr sz="2200" spc="-10" dirty="0">
                <a:latin typeface="Calibri"/>
                <a:cs typeface="Calibri"/>
              </a:rPr>
              <a:t>;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compra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automóveis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pessoas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com </a:t>
            </a:r>
            <a:r>
              <a:rPr sz="2200" b="1" spc="-10" dirty="0">
                <a:latin typeface="Calibri"/>
                <a:cs typeface="Calibri"/>
              </a:rPr>
              <a:t>deficiência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transtorno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espectro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autista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taxistas</a:t>
            </a:r>
            <a:r>
              <a:rPr sz="2200" spc="-10" dirty="0"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241300" marR="5080" indent="-240665" algn="just">
              <a:lnSpc>
                <a:spcPct val="100000"/>
              </a:lnSpc>
              <a:spcBef>
                <a:spcPts val="2585"/>
              </a:spcBef>
              <a:buSzPct val="90909"/>
              <a:buFont typeface="Wingdings"/>
              <a:buChar char=""/>
              <a:tabLst>
                <a:tab pos="241300" algn="l"/>
                <a:tab pos="251460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	redução</a:t>
            </a:r>
            <a:r>
              <a:rPr sz="2200" spc="4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200" spc="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r>
              <a:rPr sz="2200" spc="4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spc="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alíquota</a:t>
            </a:r>
            <a:r>
              <a:rPr sz="2200" spc="40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</a:t>
            </a:r>
            <a:r>
              <a:rPr sz="2200" spc="4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CBS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incidente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sobre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serviços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educação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ensino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superior (</a:t>
            </a:r>
            <a:r>
              <a:rPr sz="2200" b="1" spc="-10" dirty="0">
                <a:latin typeface="Calibri"/>
                <a:cs typeface="Calibri"/>
              </a:rPr>
              <a:t>PROUNI</a:t>
            </a:r>
            <a:r>
              <a:rPr sz="2200" spc="-10" dirty="0">
                <a:latin typeface="Calibri"/>
                <a:cs typeface="Calibri"/>
              </a:rPr>
              <a:t>);</a:t>
            </a:r>
            <a:endParaRPr sz="2200">
              <a:latin typeface="Calibri"/>
              <a:cs typeface="Calibri"/>
            </a:endParaRPr>
          </a:p>
          <a:p>
            <a:pPr marL="261620" indent="-250825">
              <a:lnSpc>
                <a:spcPct val="100000"/>
              </a:lnSpc>
              <a:spcBef>
                <a:spcPts val="2580"/>
              </a:spcBef>
              <a:buSzPct val="95454"/>
              <a:buFont typeface="Wingdings"/>
              <a:buChar char=""/>
              <a:tabLst>
                <a:tab pos="261620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isenção</a:t>
            </a:r>
            <a:r>
              <a:rPr sz="2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200" spc="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redução</a:t>
            </a:r>
            <a:r>
              <a:rPr sz="2200" spc="3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200" spc="3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até</a:t>
            </a:r>
            <a:r>
              <a:rPr sz="2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100%</a:t>
            </a:r>
            <a:r>
              <a:rPr sz="2200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alíquotas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CBS</a:t>
            </a:r>
            <a:r>
              <a:rPr sz="2200" spc="3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do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IBS</a:t>
            </a:r>
            <a:r>
              <a:rPr sz="2200" spc="3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para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atividades</a:t>
            </a:r>
            <a:r>
              <a:rPr sz="2200" spc="3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3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reabilitação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urbana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zonas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históricas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áreas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críticas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recuperação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reconversão </a:t>
            </a:r>
            <a:r>
              <a:rPr sz="2200" spc="-10" dirty="0">
                <a:latin typeface="Calibri"/>
                <a:cs typeface="Calibri"/>
              </a:rPr>
              <a:t>urbanística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32913" y="670305"/>
            <a:ext cx="687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 MT"/>
                <a:cs typeface="Arial MT"/>
              </a:rPr>
              <a:t>Crédito</a:t>
            </a:r>
            <a:r>
              <a:rPr sz="3600" spc="-5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Presumido</a:t>
            </a:r>
            <a:r>
              <a:rPr sz="3600" spc="-5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-</a:t>
            </a:r>
            <a:r>
              <a:rPr sz="3600" spc="-30" dirty="0"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z="36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Arial MT"/>
                <a:cs typeface="Arial MT"/>
              </a:rPr>
              <a:t>132/2023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105" y="1732915"/>
            <a:ext cx="894334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820" indent="-454025">
              <a:lnSpc>
                <a:spcPts val="4500"/>
              </a:lnSpc>
              <a:buSzPct val="108333"/>
              <a:buFont typeface="Wingdings"/>
              <a:buChar char=""/>
              <a:tabLst>
                <a:tab pos="464820" algn="l"/>
                <a:tab pos="2399030" algn="l"/>
                <a:tab pos="3554095" algn="l"/>
                <a:tab pos="4078604" algn="l"/>
                <a:tab pos="6015990" algn="l"/>
                <a:tab pos="7172959" algn="l"/>
              </a:tabLst>
            </a:pPr>
            <a:r>
              <a:rPr sz="3600" spc="-10" dirty="0">
                <a:latin typeface="Calibri"/>
                <a:cs typeface="Calibri"/>
              </a:rPr>
              <a:t>Produtor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20" dirty="0">
                <a:latin typeface="Calibri"/>
                <a:cs typeface="Calibri"/>
              </a:rPr>
              <a:t>rural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5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produtor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rural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40" dirty="0">
                <a:latin typeface="Calibri"/>
                <a:cs typeface="Calibri"/>
              </a:rPr>
              <a:t>integrado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05" y="2240407"/>
            <a:ext cx="6169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libri"/>
                <a:cs typeface="Calibri"/>
              </a:rPr>
              <a:t>inferior</a:t>
            </a:r>
            <a:r>
              <a:rPr sz="3600" spc="-1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R$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3,6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milhões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por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ano.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6854" y="1732915"/>
            <a:ext cx="2371725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089025" algn="l"/>
              </a:tabLst>
            </a:pPr>
            <a:r>
              <a:rPr sz="3600" spc="-25" dirty="0">
                <a:latin typeface="Calibri"/>
                <a:cs typeface="Calibri"/>
              </a:rPr>
              <a:t>com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30" dirty="0">
                <a:latin typeface="Calibri"/>
                <a:cs typeface="Calibri"/>
              </a:rPr>
              <a:t>receita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3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315085" algn="l"/>
              </a:tabLst>
            </a:pPr>
            <a:r>
              <a:rPr sz="3600" spc="-10" dirty="0">
                <a:latin typeface="Calibri"/>
                <a:cs typeface="Calibri"/>
              </a:rPr>
              <a:t>física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25" dirty="0">
                <a:latin typeface="Calibri"/>
                <a:cs typeface="Calibri"/>
              </a:rPr>
              <a:t>não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105" y="2863977"/>
            <a:ext cx="9185275" cy="10693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marR="5080" indent="-228600">
              <a:lnSpc>
                <a:spcPts val="3900"/>
              </a:lnSpc>
              <a:spcBef>
                <a:spcPts val="580"/>
              </a:spcBef>
              <a:buSzPct val="94444"/>
              <a:buFont typeface="Wingdings"/>
              <a:buChar char=""/>
              <a:tabLst>
                <a:tab pos="241300" algn="l"/>
                <a:tab pos="409575" algn="l"/>
                <a:tab pos="3373120" algn="l"/>
                <a:tab pos="5683885" algn="l"/>
                <a:tab pos="6536055" algn="l"/>
                <a:tab pos="7887970" algn="l"/>
              </a:tabLst>
            </a:pPr>
            <a:r>
              <a:rPr sz="3600" spc="-10" dirty="0">
                <a:latin typeface="Calibri"/>
                <a:cs typeface="Calibri"/>
              </a:rPr>
              <a:t>	Transportador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autônomo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25" dirty="0">
                <a:latin typeface="Calibri"/>
                <a:cs typeface="Calibri"/>
              </a:rPr>
              <a:t>de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carga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10" dirty="0">
                <a:latin typeface="Calibri"/>
                <a:cs typeface="Calibri"/>
              </a:rPr>
              <a:t>pessoa contribuinte.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3105" y="3980764"/>
            <a:ext cx="11584940" cy="21786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marR="5080" indent="-228600" algn="just">
              <a:lnSpc>
                <a:spcPct val="90300"/>
              </a:lnSpc>
              <a:spcBef>
                <a:spcPts val="520"/>
              </a:spcBef>
              <a:buSzPct val="94444"/>
              <a:buFont typeface="Wingdings"/>
              <a:buChar char=""/>
              <a:tabLst>
                <a:tab pos="241300" algn="l"/>
                <a:tab pos="409575" algn="l"/>
              </a:tabLst>
            </a:pPr>
            <a:r>
              <a:rPr sz="3600" dirty="0">
                <a:latin typeface="Calibri"/>
                <a:cs typeface="Calibri"/>
              </a:rPr>
              <a:t>	Resíduos</a:t>
            </a:r>
            <a:r>
              <a:rPr sz="3600" spc="38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39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demais</a:t>
            </a:r>
            <a:r>
              <a:rPr sz="3600" spc="39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materiais</a:t>
            </a:r>
            <a:r>
              <a:rPr sz="3600" spc="38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destinados</a:t>
            </a:r>
            <a:r>
              <a:rPr sz="3600" spc="38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à</a:t>
            </a:r>
            <a:r>
              <a:rPr sz="3600" spc="395" dirty="0">
                <a:latin typeface="Calibri"/>
                <a:cs typeface="Calibri"/>
              </a:rPr>
              <a:t>  </a:t>
            </a:r>
            <a:r>
              <a:rPr sz="3600" spc="-10" dirty="0">
                <a:latin typeface="Calibri"/>
                <a:cs typeface="Calibri"/>
              </a:rPr>
              <a:t>reciclagem, </a:t>
            </a:r>
            <a:r>
              <a:rPr sz="3600" dirty="0">
                <a:latin typeface="Calibri"/>
                <a:cs typeface="Calibri"/>
              </a:rPr>
              <a:t>reutilização</a:t>
            </a:r>
            <a:r>
              <a:rPr sz="3600" spc="2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ou</a:t>
            </a:r>
            <a:r>
              <a:rPr sz="3600" spc="3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logística</a:t>
            </a:r>
            <a:r>
              <a:rPr sz="3600" spc="2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reversa</a:t>
            </a:r>
            <a:r>
              <a:rPr sz="3600" spc="2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adquiridos</a:t>
            </a:r>
            <a:r>
              <a:rPr sz="3600" spc="2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pessoa</a:t>
            </a:r>
            <a:r>
              <a:rPr sz="3600" spc="3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física, </a:t>
            </a:r>
            <a:r>
              <a:rPr sz="3600" spc="-40" dirty="0">
                <a:latin typeface="Calibri"/>
                <a:cs typeface="Calibri"/>
              </a:rPr>
              <a:t>cooperativa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ou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outra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forma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organização.</a:t>
            </a:r>
            <a:endParaRPr sz="3600">
              <a:latin typeface="Calibri"/>
              <a:cs typeface="Calibri"/>
            </a:endParaRPr>
          </a:p>
          <a:p>
            <a:pPr marL="420370" indent="-407670" algn="just">
              <a:lnSpc>
                <a:spcPct val="100000"/>
              </a:lnSpc>
              <a:spcBef>
                <a:spcPts val="505"/>
              </a:spcBef>
              <a:buSzPct val="94444"/>
              <a:buFont typeface="Wingdings"/>
              <a:buChar char=""/>
              <a:tabLst>
                <a:tab pos="420370" algn="l"/>
              </a:tabLst>
            </a:pPr>
            <a:r>
              <a:rPr sz="3600" dirty="0">
                <a:latin typeface="Calibri"/>
                <a:cs typeface="Calibri"/>
              </a:rPr>
              <a:t>Bens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móveis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para</a:t>
            </a:r>
            <a:r>
              <a:rPr sz="3600" spc="-1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revenda.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9153" y="741425"/>
            <a:ext cx="9608185" cy="819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28695" marR="5080" indent="-3516629">
              <a:lnSpc>
                <a:spcPts val="2890"/>
              </a:lnSpc>
              <a:spcBef>
                <a:spcPts val="580"/>
              </a:spcBef>
            </a:pPr>
            <a:r>
              <a:rPr sz="2800" dirty="0">
                <a:latin typeface="Arial MT"/>
                <a:cs typeface="Arial MT"/>
              </a:rPr>
              <a:t>Regimes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diferenciados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alíquotas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reduzidas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z="28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132/2023 </a:t>
            </a:r>
            <a:r>
              <a:rPr sz="2800" dirty="0">
                <a:latin typeface="Arial MT"/>
                <a:cs typeface="Arial MT"/>
              </a:rPr>
              <a:t>(Produtor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Rural)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663" y="2093213"/>
            <a:ext cx="726948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latin typeface="Calibri"/>
                <a:cs typeface="Calibri"/>
              </a:rPr>
              <a:t>Art.</a:t>
            </a:r>
            <a:r>
              <a:rPr sz="3700" spc="-3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9º,</a:t>
            </a:r>
            <a:r>
              <a:rPr sz="3700" spc="-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§</a:t>
            </a:r>
            <a:r>
              <a:rPr sz="3700" spc="-4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§</a:t>
            </a:r>
            <a:r>
              <a:rPr sz="3700" spc="-4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4º</a:t>
            </a:r>
            <a:r>
              <a:rPr sz="3700" spc="-4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</a:t>
            </a:r>
            <a:r>
              <a:rPr sz="3700" spc="-5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5º</a:t>
            </a:r>
            <a:r>
              <a:rPr sz="3700" spc="-3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da</a:t>
            </a:r>
            <a:r>
              <a:rPr sz="3700" spc="-4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EC</a:t>
            </a:r>
            <a:r>
              <a:rPr sz="3700" spc="-3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nº</a:t>
            </a:r>
            <a:r>
              <a:rPr sz="3700" spc="-25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132/2023: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663" y="3362909"/>
            <a:ext cx="11586845" cy="21120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1300" marR="5080" indent="-229870" algn="just">
              <a:lnSpc>
                <a:spcPct val="90000"/>
              </a:lnSpc>
              <a:spcBef>
                <a:spcPts val="540"/>
              </a:spcBef>
              <a:buSzPct val="94594"/>
              <a:buFont typeface="Wingdings"/>
              <a:buChar char=""/>
              <a:tabLst>
                <a:tab pos="241300" algn="l"/>
                <a:tab pos="421005" algn="l"/>
              </a:tabLst>
            </a:pPr>
            <a:r>
              <a:rPr sz="3700" dirty="0">
                <a:latin typeface="Calibri"/>
                <a:cs typeface="Calibri"/>
              </a:rPr>
              <a:t>	O</a:t>
            </a:r>
            <a:r>
              <a:rPr sz="3700" spc="195" dirty="0">
                <a:latin typeface="Calibri"/>
                <a:cs typeface="Calibri"/>
              </a:rPr>
              <a:t>  </a:t>
            </a:r>
            <a:r>
              <a:rPr sz="3700" dirty="0">
                <a:latin typeface="Calibri"/>
                <a:cs typeface="Calibri"/>
              </a:rPr>
              <a:t>produtor</a:t>
            </a:r>
            <a:r>
              <a:rPr sz="3700" spc="185" dirty="0">
                <a:latin typeface="Calibri"/>
                <a:cs typeface="Calibri"/>
              </a:rPr>
              <a:t>  </a:t>
            </a:r>
            <a:r>
              <a:rPr sz="3700" dirty="0">
                <a:latin typeface="Calibri"/>
                <a:cs typeface="Calibri"/>
              </a:rPr>
              <a:t>rural</a:t>
            </a:r>
            <a:r>
              <a:rPr sz="3700" spc="190" dirty="0">
                <a:latin typeface="Calibri"/>
                <a:cs typeface="Calibri"/>
              </a:rPr>
              <a:t>  </a:t>
            </a:r>
            <a:r>
              <a:rPr sz="3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pessoa</a:t>
            </a:r>
            <a:r>
              <a:rPr sz="3700" u="heavy" spc="1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3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física</a:t>
            </a:r>
            <a:r>
              <a:rPr sz="3700" spc="200" dirty="0">
                <a:latin typeface="Calibri"/>
                <a:cs typeface="Calibri"/>
              </a:rPr>
              <a:t>  </a:t>
            </a:r>
            <a:r>
              <a:rPr sz="3700" dirty="0">
                <a:latin typeface="Calibri"/>
                <a:cs typeface="Calibri"/>
              </a:rPr>
              <a:t>ou</a:t>
            </a:r>
            <a:r>
              <a:rPr sz="3700" spc="195" dirty="0">
                <a:latin typeface="Calibri"/>
                <a:cs typeface="Calibri"/>
              </a:rPr>
              <a:t>  </a:t>
            </a:r>
            <a:r>
              <a:rPr sz="3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jurídica</a:t>
            </a:r>
            <a:r>
              <a:rPr sz="3700" spc="204" dirty="0">
                <a:latin typeface="Calibri"/>
                <a:cs typeface="Calibri"/>
              </a:rPr>
              <a:t>  </a:t>
            </a:r>
            <a:r>
              <a:rPr sz="3700" dirty="0">
                <a:latin typeface="Calibri"/>
                <a:cs typeface="Calibri"/>
              </a:rPr>
              <a:t>que</a:t>
            </a:r>
            <a:r>
              <a:rPr sz="3700" spc="185" dirty="0">
                <a:latin typeface="Calibri"/>
                <a:cs typeface="Calibri"/>
              </a:rPr>
              <a:t>  </a:t>
            </a:r>
            <a:r>
              <a:rPr sz="3700" spc="-10" dirty="0">
                <a:latin typeface="Calibri"/>
                <a:cs typeface="Calibri"/>
              </a:rPr>
              <a:t>fature </a:t>
            </a:r>
            <a:r>
              <a:rPr sz="3700" b="1" dirty="0">
                <a:latin typeface="Calibri"/>
                <a:cs typeface="Calibri"/>
              </a:rPr>
              <a:t>menos</a:t>
            </a:r>
            <a:r>
              <a:rPr sz="3700" b="1" spc="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de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R$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3.600.000,00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por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ano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pode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optar</a:t>
            </a:r>
            <a:r>
              <a:rPr sz="3700" spc="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por</a:t>
            </a:r>
            <a:r>
              <a:rPr sz="3700" spc="3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não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spc="-25" dirty="0">
                <a:latin typeface="Calibri"/>
                <a:cs typeface="Calibri"/>
              </a:rPr>
              <a:t>ser </a:t>
            </a:r>
            <a:r>
              <a:rPr sz="3700" dirty="0">
                <a:latin typeface="Calibri"/>
                <a:cs typeface="Calibri"/>
              </a:rPr>
              <a:t>contribuinte</a:t>
            </a:r>
            <a:r>
              <a:rPr sz="3700" spc="79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de</a:t>
            </a:r>
            <a:r>
              <a:rPr sz="3700" spc="78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IBS</a:t>
            </a:r>
            <a:r>
              <a:rPr sz="3700" spc="79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</a:t>
            </a:r>
            <a:r>
              <a:rPr sz="3700" spc="78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CBS,</a:t>
            </a:r>
            <a:r>
              <a:rPr sz="3700" spc="780" dirty="0">
                <a:latin typeface="Calibri"/>
                <a:cs typeface="Calibri"/>
              </a:rPr>
              <a:t> </a:t>
            </a:r>
            <a:r>
              <a:rPr sz="3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mas</a:t>
            </a:r>
            <a:r>
              <a:rPr sz="3700" u="heavy" spc="8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poderá</a:t>
            </a:r>
            <a:r>
              <a:rPr sz="3700" u="heavy" spc="7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repassar</a:t>
            </a:r>
            <a:r>
              <a:rPr sz="3700" u="heavy" spc="7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crédito</a:t>
            </a:r>
            <a:r>
              <a:rPr sz="3700" spc="-10" dirty="0">
                <a:latin typeface="Calibri"/>
                <a:cs typeface="Calibri"/>
              </a:rPr>
              <a:t> </a:t>
            </a:r>
            <a:r>
              <a:rPr sz="3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presumido</a:t>
            </a:r>
            <a:r>
              <a:rPr sz="37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aos</a:t>
            </a:r>
            <a:r>
              <a:rPr sz="3700" spc="-105" dirty="0">
                <a:latin typeface="Calibri"/>
                <a:cs typeface="Calibri"/>
              </a:rPr>
              <a:t> </a:t>
            </a:r>
            <a:r>
              <a:rPr sz="3700" spc="-25" dirty="0">
                <a:latin typeface="Calibri"/>
                <a:cs typeface="Calibri"/>
              </a:rPr>
              <a:t>adquirentes</a:t>
            </a:r>
            <a:r>
              <a:rPr sz="3700" spc="-9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de</a:t>
            </a:r>
            <a:r>
              <a:rPr sz="3700" spc="-9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seus</a:t>
            </a:r>
            <a:r>
              <a:rPr sz="3700" spc="-80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produtos</a:t>
            </a:r>
            <a:r>
              <a:rPr sz="3000" spc="-10" dirty="0">
                <a:latin typeface="Calibri"/>
                <a:cs typeface="Calibri"/>
              </a:rPr>
              <a:t>;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166" y="726693"/>
            <a:ext cx="9530715" cy="819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90595" marR="5080" indent="-3478529">
              <a:lnSpc>
                <a:spcPts val="2890"/>
              </a:lnSpc>
              <a:spcBef>
                <a:spcPts val="580"/>
              </a:spcBef>
            </a:pPr>
            <a:r>
              <a:rPr sz="2800" dirty="0">
                <a:latin typeface="Arial MT"/>
                <a:cs typeface="Arial MT"/>
              </a:rPr>
              <a:t>Regimes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diferenciados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alíquotas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reduzidas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z="28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MT"/>
                <a:cs typeface="Arial MT"/>
              </a:rPr>
              <a:t>132/2023 </a:t>
            </a:r>
            <a:r>
              <a:rPr sz="2800" dirty="0">
                <a:latin typeface="Arial MT"/>
                <a:cs typeface="Arial MT"/>
              </a:rPr>
              <a:t>(Produtor</a:t>
            </a:r>
            <a:r>
              <a:rPr sz="2800" spc="-1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Rural)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035" y="1661871"/>
            <a:ext cx="11658600" cy="4936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Art.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9º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(...)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 MT"/>
              <a:cs typeface="Arial MT"/>
            </a:endParaRPr>
          </a:p>
          <a:p>
            <a:pPr marL="12700" marR="6985" algn="just">
              <a:lnSpc>
                <a:spcPct val="86200"/>
              </a:lnSpc>
            </a:pP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4º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produtor</a:t>
            </a:r>
            <a:r>
              <a:rPr sz="2000" b="1" spc="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rural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pessoa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física</a:t>
            </a:r>
            <a:r>
              <a:rPr sz="2000" b="1" spc="11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jurídica</a:t>
            </a:r>
            <a:r>
              <a:rPr sz="2000" b="1" spc="11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obtiver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receita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anual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inferior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R$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3.600.000,00, </a:t>
            </a:r>
            <a:r>
              <a:rPr sz="2000" dirty="0">
                <a:latin typeface="Arial MT"/>
                <a:cs typeface="Arial MT"/>
              </a:rPr>
              <a:t>atualizada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anualmente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pelo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IPCA,</a:t>
            </a:r>
            <a:r>
              <a:rPr sz="2000" spc="-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b="1" dirty="0">
                <a:latin typeface="Arial"/>
                <a:cs typeface="Arial"/>
              </a:rPr>
              <a:t>produtor</a:t>
            </a:r>
            <a:r>
              <a:rPr sz="2000" b="1" spc="-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integrado</a:t>
            </a:r>
            <a:r>
              <a:rPr sz="2000" b="1" spc="-5" dirty="0">
                <a:latin typeface="Arial"/>
                <a:cs typeface="Arial"/>
              </a:rPr>
              <a:t> 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-1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 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2º,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II,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da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Lei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20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nº</a:t>
            </a:r>
            <a:r>
              <a:rPr sz="20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13.288/2016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redação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vigente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31/05/2023,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poderão</a:t>
            </a:r>
            <a:r>
              <a:rPr sz="20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optar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contribuintes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dos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tributos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caput.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 MT"/>
              <a:cs typeface="Arial MT"/>
            </a:endParaRPr>
          </a:p>
          <a:p>
            <a:pPr marL="12700" marR="6985" algn="just">
              <a:lnSpc>
                <a:spcPct val="86200"/>
              </a:lnSpc>
            </a:pP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5º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É</a:t>
            </a:r>
            <a:r>
              <a:rPr sz="2000" spc="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autorizada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concessão</a:t>
            </a:r>
            <a:r>
              <a:rPr sz="2000" b="1" spc="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</a:t>
            </a:r>
            <a:r>
              <a:rPr sz="2000" b="1" spc="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crédito</a:t>
            </a:r>
            <a:r>
              <a:rPr sz="2000" b="1" spc="10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ao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contribuinte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adquirente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bens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serviços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produtor </a:t>
            </a:r>
            <a:r>
              <a:rPr sz="2000" dirty="0">
                <a:latin typeface="Arial MT"/>
                <a:cs typeface="Arial MT"/>
              </a:rPr>
              <a:t>rural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pessoa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física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jurídica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não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opte</a:t>
            </a:r>
            <a:r>
              <a:rPr sz="20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por</a:t>
            </a:r>
            <a:r>
              <a:rPr sz="20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ser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contribuinte</a:t>
            </a:r>
            <a:r>
              <a:rPr sz="20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na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hipótese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4º,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nos </a:t>
            </a:r>
            <a:r>
              <a:rPr sz="2000" dirty="0">
                <a:latin typeface="Arial MT"/>
                <a:cs typeface="Arial MT"/>
              </a:rPr>
              <a:t>termos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lei </a:t>
            </a:r>
            <a:r>
              <a:rPr sz="2000" spc="-10" dirty="0">
                <a:latin typeface="Arial MT"/>
                <a:cs typeface="Arial MT"/>
              </a:rPr>
              <a:t>complementar,</a:t>
            </a:r>
            <a:r>
              <a:rPr sz="2000" spc="-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observado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seguinte: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000">
              <a:latin typeface="Arial MT"/>
              <a:cs typeface="Arial MT"/>
            </a:endParaRPr>
          </a:p>
          <a:p>
            <a:pPr marL="12700" marR="5080" algn="just">
              <a:lnSpc>
                <a:spcPts val="2060"/>
              </a:lnSpc>
            </a:pPr>
            <a:r>
              <a:rPr sz="2000" dirty="0">
                <a:latin typeface="Arial MT"/>
                <a:cs typeface="Arial MT"/>
              </a:rPr>
              <a:t>I.-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2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Poder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Executivo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22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União</a:t>
            </a:r>
            <a:r>
              <a:rPr sz="2000" spc="2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Comitê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Gestor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Imposto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2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Bens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Serviços</a:t>
            </a:r>
            <a:r>
              <a:rPr sz="2000" spc="2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poderão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revisar, </a:t>
            </a:r>
            <a:r>
              <a:rPr sz="2000" dirty="0">
                <a:latin typeface="Arial MT"/>
                <a:cs typeface="Arial MT"/>
              </a:rPr>
              <a:t>anualmente,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acordo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critérios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estabelecidos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lei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complementar,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valor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crédito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presumido </a:t>
            </a:r>
            <a:r>
              <a:rPr sz="2000" dirty="0">
                <a:latin typeface="Arial MT"/>
                <a:cs typeface="Arial MT"/>
              </a:rPr>
              <a:t>concedido,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não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aplicando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disposto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art.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150,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Constituição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Federal;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MT"/>
              <a:cs typeface="Arial MT"/>
            </a:endParaRPr>
          </a:p>
          <a:p>
            <a:pPr marL="12700" marR="6350" algn="just">
              <a:lnSpc>
                <a:spcPts val="2060"/>
              </a:lnSpc>
            </a:pPr>
            <a:r>
              <a:rPr sz="2000" dirty="0">
                <a:latin typeface="Arial MT"/>
                <a:cs typeface="Arial MT"/>
              </a:rPr>
              <a:t>II.-</a:t>
            </a:r>
            <a:r>
              <a:rPr sz="2000" spc="4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crédito</a:t>
            </a:r>
            <a:r>
              <a:rPr sz="2000" spc="4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presumido</a:t>
            </a:r>
            <a:r>
              <a:rPr sz="2000" spc="4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4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4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este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parágrafo</a:t>
            </a:r>
            <a:r>
              <a:rPr sz="2000" spc="40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terá</a:t>
            </a:r>
            <a:r>
              <a:rPr sz="2000" spc="4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como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objetivo</a:t>
            </a:r>
            <a:r>
              <a:rPr sz="2000" spc="4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permitir</a:t>
            </a:r>
            <a:r>
              <a:rPr sz="2000" spc="4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apropriação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créditos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não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aproveitados</a:t>
            </a:r>
            <a:r>
              <a:rPr sz="2000" spc="45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43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não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contribuinte</a:t>
            </a:r>
            <a:r>
              <a:rPr sz="2000" spc="4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imposto</a:t>
            </a:r>
            <a:r>
              <a:rPr sz="2000" spc="4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razão</a:t>
            </a:r>
            <a:r>
              <a:rPr sz="2000" spc="45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4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disposto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4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caput</a:t>
            </a:r>
            <a:r>
              <a:rPr sz="2000" spc="4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deste parágrafo.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426" y="769365"/>
            <a:ext cx="8157845" cy="7340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715260" marR="5080" indent="-2703195">
              <a:lnSpc>
                <a:spcPts val="2700"/>
              </a:lnSpc>
              <a:spcBef>
                <a:spcPts val="340"/>
              </a:spcBef>
            </a:pPr>
            <a:r>
              <a:rPr sz="2400" dirty="0">
                <a:latin typeface="Arial MT"/>
                <a:cs typeface="Arial MT"/>
              </a:rPr>
              <a:t>Regimes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diferenciados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-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alíquotas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reduzidas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z="24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132/2023 </a:t>
            </a:r>
            <a:r>
              <a:rPr sz="2400" dirty="0">
                <a:latin typeface="Arial MT"/>
                <a:cs typeface="Arial MT"/>
              </a:rPr>
              <a:t>(Crédito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Presumido)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1668221"/>
            <a:ext cx="11774805" cy="468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Art.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9º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(...)</a:t>
            </a:r>
            <a:endParaRPr sz="2400">
              <a:latin typeface="Arial MT"/>
              <a:cs typeface="Arial MT"/>
            </a:endParaRPr>
          </a:p>
          <a:p>
            <a:pPr marL="12700" marR="17145">
              <a:lnSpc>
                <a:spcPts val="2520"/>
              </a:lnSpc>
              <a:spcBef>
                <a:spcPts val="2285"/>
              </a:spcBef>
              <a:tabLst>
                <a:tab pos="343535" algn="l"/>
                <a:tab pos="800735" algn="l"/>
                <a:tab pos="2469515" algn="l"/>
                <a:tab pos="2816860" algn="l"/>
                <a:tab pos="4130675" algn="l"/>
                <a:tab pos="4649470" algn="l"/>
                <a:tab pos="4981575" algn="l"/>
                <a:tab pos="5522595" algn="l"/>
                <a:tab pos="5865495" algn="l"/>
                <a:tab pos="6214745" algn="l"/>
                <a:tab pos="7816215" algn="l"/>
                <a:tab pos="8164195" algn="l"/>
                <a:tab pos="9799320" algn="l"/>
                <a:tab pos="10317480" algn="l"/>
                <a:tab pos="11410950" algn="l"/>
              </a:tabLst>
            </a:pPr>
            <a:r>
              <a:rPr sz="2400" spc="-50" dirty="0">
                <a:latin typeface="Times New Roman"/>
                <a:cs typeface="Times New Roman"/>
              </a:rPr>
              <a:t>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Arial MT"/>
                <a:cs typeface="Arial MT"/>
              </a:rPr>
              <a:t>6º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Observado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0" dirty="0">
                <a:latin typeface="Arial MT"/>
                <a:cs typeface="Arial MT"/>
              </a:rPr>
              <a:t>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disposto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no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§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Arial MT"/>
                <a:cs typeface="Arial MT"/>
              </a:rPr>
              <a:t>5º,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0" dirty="0">
                <a:latin typeface="Arial MT"/>
                <a:cs typeface="Arial MT"/>
              </a:rPr>
              <a:t>é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autorizada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0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concessão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crédito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ao </a:t>
            </a:r>
            <a:r>
              <a:rPr sz="2400" spc="-10" dirty="0">
                <a:latin typeface="Arial MT"/>
                <a:cs typeface="Arial MT"/>
              </a:rPr>
              <a:t>contribuinte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adquirente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de: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790"/>
              </a:lnSpc>
              <a:spcBef>
                <a:spcPts val="1595"/>
              </a:spcBef>
              <a:tabLst>
                <a:tab pos="589915" algn="l"/>
                <a:tab pos="1903730" algn="l"/>
                <a:tab pos="2437765" algn="l"/>
                <a:tab pos="4447540" algn="l"/>
                <a:tab pos="6002655" algn="l"/>
                <a:tab pos="6537325" algn="l"/>
                <a:tab pos="7496175" algn="l"/>
                <a:tab pos="8743315" algn="l"/>
                <a:tab pos="9717405" algn="l"/>
                <a:tab pos="10420985" algn="l"/>
                <a:tab pos="11159490" algn="l"/>
              </a:tabLst>
            </a:pPr>
            <a:r>
              <a:rPr sz="2400" dirty="0">
                <a:latin typeface="Arial MT"/>
                <a:cs typeface="Arial MT"/>
              </a:rPr>
              <a:t>I.</a:t>
            </a:r>
            <a:r>
              <a:rPr sz="2400" spc="20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-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serviços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transportador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autônomo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Arial MT"/>
                <a:cs typeface="Arial MT"/>
              </a:rPr>
              <a:t>de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carga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pessoa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	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física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	</a:t>
            </a:r>
            <a:r>
              <a:rPr sz="2400" spc="-25" dirty="0">
                <a:latin typeface="Arial MT"/>
                <a:cs typeface="Arial MT"/>
              </a:rPr>
              <a:t>que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b="1" spc="-25" dirty="0">
                <a:latin typeface="Arial"/>
                <a:cs typeface="Arial"/>
              </a:rPr>
              <a:t>não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seja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90"/>
              </a:lnSpc>
            </a:pPr>
            <a:r>
              <a:rPr sz="2400" spc="-10" dirty="0">
                <a:latin typeface="Arial MT"/>
                <a:cs typeface="Arial MT"/>
              </a:rPr>
              <a:t>contribuinte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imposto,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termos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complementar;</a:t>
            </a:r>
            <a:endParaRPr sz="2400">
              <a:latin typeface="Arial MT"/>
              <a:cs typeface="Arial MT"/>
            </a:endParaRPr>
          </a:p>
          <a:p>
            <a:pPr marL="12700" marR="17145">
              <a:lnSpc>
                <a:spcPts val="2500"/>
              </a:lnSpc>
              <a:spcBef>
                <a:spcPts val="2225"/>
              </a:spcBef>
              <a:tabLst>
                <a:tab pos="591820" algn="l"/>
                <a:tab pos="1914525" algn="l"/>
                <a:tab pos="2239010" algn="l"/>
                <a:tab pos="3376295" algn="l"/>
                <a:tab pos="4771390" algn="l"/>
                <a:tab pos="6402070" algn="l"/>
                <a:tab pos="6726555" algn="l"/>
                <a:tab pos="8441055" algn="l"/>
                <a:tab pos="10137775" algn="l"/>
                <a:tab pos="10631805" algn="l"/>
              </a:tabLst>
            </a:pPr>
            <a:r>
              <a:rPr sz="2400" spc="-20" dirty="0">
                <a:latin typeface="Arial MT"/>
                <a:cs typeface="Arial MT"/>
              </a:rPr>
              <a:t>II.-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resíduos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50" dirty="0">
                <a:latin typeface="Arial MT"/>
                <a:cs typeface="Arial MT"/>
              </a:rPr>
              <a:t>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demais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materiais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destinados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50" dirty="0">
                <a:solidFill>
                  <a:srgbClr val="FF0000"/>
                </a:solidFill>
                <a:latin typeface="Arial MT"/>
                <a:cs typeface="Arial MT"/>
              </a:rPr>
              <a:t>à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reciclagem</a:t>
            </a:r>
            <a:r>
              <a:rPr sz="2400" spc="-10" dirty="0">
                <a:latin typeface="Arial MT"/>
                <a:cs typeface="Arial MT"/>
              </a:rPr>
              <a:t>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Arial MT"/>
                <a:cs typeface="Arial MT"/>
              </a:rPr>
              <a:t>reutilização</a:t>
            </a:r>
            <a:r>
              <a:rPr sz="2400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ou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logística </a:t>
            </a:r>
            <a:r>
              <a:rPr sz="2400" dirty="0">
                <a:latin typeface="Arial MT"/>
                <a:cs typeface="Arial MT"/>
              </a:rPr>
              <a:t>reversa,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pessoa</a:t>
            </a:r>
            <a:r>
              <a:rPr sz="2400" b="1" u="heavy" spc="-6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física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,</a:t>
            </a:r>
            <a:r>
              <a:rPr sz="24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cooperativa</a:t>
            </a:r>
            <a:r>
              <a:rPr sz="24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ou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outra</a:t>
            </a:r>
            <a:r>
              <a:rPr sz="2400" b="1" u="heavy" spc="-8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forma</a:t>
            </a:r>
            <a:r>
              <a:rPr sz="2400" b="1" u="heavy" spc="-7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de</a:t>
            </a:r>
            <a:r>
              <a:rPr sz="2400" b="1" u="heavy" spc="-7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organização</a:t>
            </a:r>
            <a:r>
              <a:rPr sz="2400" b="1" u="heavy" spc="-9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popular</a:t>
            </a:r>
            <a:r>
              <a:rPr sz="2400" spc="-1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12700" marR="5080" algn="just">
              <a:lnSpc>
                <a:spcPct val="86300"/>
              </a:lnSpc>
              <a:spcBef>
                <a:spcPts val="2150"/>
              </a:spcBef>
            </a:pPr>
            <a:r>
              <a:rPr sz="2400" dirty="0">
                <a:latin typeface="Times New Roman"/>
                <a:cs typeface="Times New Roman"/>
              </a:rPr>
              <a:t>§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7º</a:t>
            </a:r>
            <a:r>
              <a:rPr sz="2400" spc="4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Lei</a:t>
            </a:r>
            <a:r>
              <a:rPr sz="2400" spc="4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complementar</a:t>
            </a:r>
            <a:r>
              <a:rPr sz="2400" spc="48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poderá</a:t>
            </a:r>
            <a:r>
              <a:rPr sz="2400" spc="45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prever</a:t>
            </a:r>
            <a:r>
              <a:rPr sz="2400" spc="4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4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concessão</a:t>
            </a:r>
            <a:r>
              <a:rPr sz="2400" spc="4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4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crédito</a:t>
            </a:r>
            <a:r>
              <a:rPr sz="2400" spc="4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ao</a:t>
            </a:r>
            <a:r>
              <a:rPr sz="2400" spc="4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contribuinte</a:t>
            </a:r>
            <a:r>
              <a:rPr sz="2400" spc="48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que </a:t>
            </a:r>
            <a:r>
              <a:rPr sz="2400" dirty="0">
                <a:latin typeface="Arial MT"/>
                <a:cs typeface="Arial MT"/>
              </a:rPr>
              <a:t>adquira bens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móveis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usados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pessoa</a:t>
            </a:r>
            <a:r>
              <a:rPr sz="2400" b="1" u="heavy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física</a:t>
            </a:r>
            <a:r>
              <a:rPr sz="2400" b="1" u="heavy" spc="-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não</a:t>
            </a:r>
            <a:r>
              <a:rPr sz="2400" b="1" u="heavy" spc="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contribuinte</a:t>
            </a:r>
            <a:r>
              <a:rPr sz="24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para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revenda,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desde </a:t>
            </a:r>
            <a:r>
              <a:rPr sz="2400" dirty="0">
                <a:latin typeface="Arial MT"/>
                <a:cs typeface="Arial MT"/>
              </a:rPr>
              <a:t>que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esta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seja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tributada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crédito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seja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vinculado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ao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respectivo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bem,</a:t>
            </a:r>
            <a:r>
              <a:rPr sz="2400" spc="-1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vedado</a:t>
            </a:r>
            <a:r>
              <a:rPr sz="2400" spc="-25" dirty="0">
                <a:latin typeface="Arial MT"/>
                <a:cs typeface="Arial MT"/>
              </a:rPr>
              <a:t>  </a:t>
            </a:r>
            <a:r>
              <a:rPr sz="2400" spc="-50" dirty="0">
                <a:latin typeface="Arial MT"/>
                <a:cs typeface="Arial MT"/>
              </a:rPr>
              <a:t>o </a:t>
            </a:r>
            <a:r>
              <a:rPr sz="2400" spc="-10" dirty="0">
                <a:latin typeface="Arial MT"/>
                <a:cs typeface="Arial MT"/>
              </a:rPr>
              <a:t>ressarcimento.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F2DD1C-A2DF-4DB1-8284-1CF0181E68C6}"/>
              </a:ext>
            </a:extLst>
          </p:cNvPr>
          <p:cNvSpPr txBox="1"/>
          <p:nvPr/>
        </p:nvSpPr>
        <p:spPr>
          <a:xfrm>
            <a:off x="1219200" y="609600"/>
            <a:ext cx="8763000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Daniel Mauricio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Graduado em Letras - UFPR; Administração de Empresas - FESP; Direito - FARESC; Pós-graduado em Gestão Administrativa e Tributária – PUC/PR; Pós-Graduado em Gestão de Pessoas e Qualidade no Setor Público - SPEI; Pós-Graduado em Gestão Pública de Tecnologia da Informação – PUC/PR; Pós-Graduado em Gestão Pública – FAEL. É Auditor de Tributos Municipais da Secretaria Municipal de Finanças da Prefeitura Municipal de Curitiba; foi Diretor do Departamento de Rendas Mobiliárias da Secretaria Municipal de Finanças da Prefeitura Municipal de Curitiba; foi integrante do NAJ/SMF - Núcleo de Assessoramento Jurídico da Secretaria Municipal de Finanças de Curitiba; foi membro do CRT - Comissão de Recursos Tributários da Prefeitura Municipal de Curitiba; foi julgador tributário da Junta de Julgamento Tributário da Secretaria Municipal de Finanças da Prefeitura Municipal de Curitiba; foi integrante da Câmara Técnica Permanente da ABRASF – Associação dos Secretários de Finanças das Capitais, atualmente é Chefe de Serviços do Setor de Processos Administrativos da PMC. </a:t>
            </a:r>
          </a:p>
        </p:txBody>
      </p:sp>
    </p:spTree>
    <p:extLst>
      <p:ext uri="{BB962C8B-B14F-4D97-AF65-F5344CB8AC3E}">
        <p14:creationId xmlns:p14="http://schemas.microsoft.com/office/powerpoint/2010/main" val="845079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0297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" y="3428998"/>
            <a:ext cx="12185903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943" y="618870"/>
            <a:ext cx="10735310" cy="958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539240" marR="5080" indent="-1527175">
              <a:lnSpc>
                <a:spcPts val="3500"/>
              </a:lnSpc>
              <a:spcBef>
                <a:spcPts val="505"/>
              </a:spcBef>
            </a:pPr>
            <a:r>
              <a:rPr sz="3200" dirty="0">
                <a:latin typeface="Arial MT"/>
                <a:cs typeface="Arial MT"/>
              </a:rPr>
              <a:t>Regimes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diferenciados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-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alíquotas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reduzidas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-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0000"/>
                </a:solidFill>
                <a:latin typeface="Arial MT"/>
                <a:cs typeface="Arial MT"/>
              </a:rPr>
              <a:t>EC</a:t>
            </a:r>
            <a:r>
              <a:rPr sz="32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 MT"/>
                <a:cs typeface="Arial MT"/>
              </a:rPr>
              <a:t>132/2023 </a:t>
            </a:r>
            <a:r>
              <a:rPr sz="3200" dirty="0">
                <a:latin typeface="Arial MT"/>
                <a:cs typeface="Arial MT"/>
              </a:rPr>
              <a:t>(Autônomos</a:t>
            </a:r>
            <a:r>
              <a:rPr sz="3200" spc="-1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+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Sociedade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Profissionais)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726" y="2173986"/>
            <a:ext cx="11689080" cy="33420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 MT"/>
                <a:cs typeface="Arial MT"/>
              </a:rPr>
              <a:t>Art.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9º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(...)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2800">
              <a:latin typeface="Arial MT"/>
              <a:cs typeface="Arial MT"/>
            </a:endParaRPr>
          </a:p>
          <a:p>
            <a:pPr marL="44450" marR="5080" algn="just">
              <a:lnSpc>
                <a:spcPct val="107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§</a:t>
            </a:r>
            <a:r>
              <a:rPr sz="2800" spc="4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 MT"/>
                <a:cs typeface="Arial MT"/>
              </a:rPr>
              <a:t>12.</a:t>
            </a:r>
            <a:r>
              <a:rPr sz="2800" spc="3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1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lei</a:t>
            </a:r>
            <a:r>
              <a:rPr sz="2800" spc="3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complementar</a:t>
            </a:r>
            <a:r>
              <a:rPr sz="2800" spc="3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estabelecerá</a:t>
            </a:r>
            <a:r>
              <a:rPr sz="2800" spc="3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3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operações</a:t>
            </a:r>
            <a:r>
              <a:rPr sz="2800" spc="3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beneficiadas</a:t>
            </a:r>
            <a:r>
              <a:rPr sz="2800" spc="34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com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redução</a:t>
            </a:r>
            <a:r>
              <a:rPr sz="2800" u="heavy" spc="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</a:t>
            </a:r>
            <a:r>
              <a:rPr sz="2800" u="heavy" spc="8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30%</a:t>
            </a:r>
            <a:r>
              <a:rPr sz="2800" u="heavy" spc="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das</a:t>
            </a:r>
            <a:r>
              <a:rPr sz="2800" u="heavy" spc="8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alíquotas</a:t>
            </a:r>
            <a:r>
              <a:rPr sz="2800" u="heavy" spc="8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tributos</a:t>
            </a:r>
            <a:r>
              <a:rPr sz="2800" spc="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que</a:t>
            </a:r>
            <a:r>
              <a:rPr sz="2800" spc="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trata</a:t>
            </a:r>
            <a:r>
              <a:rPr sz="2800" spc="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</a:t>
            </a:r>
            <a:r>
              <a:rPr sz="2800" spc="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caput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relativas </a:t>
            </a:r>
            <a:r>
              <a:rPr sz="2800" dirty="0">
                <a:latin typeface="Arial MT"/>
                <a:cs typeface="Arial MT"/>
              </a:rPr>
              <a:t>à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prestação</a:t>
            </a:r>
            <a:r>
              <a:rPr sz="2800" spc="37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37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serviços</a:t>
            </a:r>
            <a:r>
              <a:rPr sz="2800" spc="37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370" dirty="0">
                <a:latin typeface="Arial MT"/>
                <a:cs typeface="Arial MT"/>
              </a:rPr>
              <a:t>  </a:t>
            </a:r>
            <a:r>
              <a:rPr sz="2800" b="1" dirty="0">
                <a:latin typeface="Arial"/>
                <a:cs typeface="Arial"/>
              </a:rPr>
              <a:t>profissão</a:t>
            </a:r>
            <a:r>
              <a:rPr sz="2800" b="1" spc="37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intelectual,</a:t>
            </a:r>
            <a:r>
              <a:rPr sz="2800" b="1" spc="38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de</a:t>
            </a:r>
            <a:r>
              <a:rPr sz="2800" b="1" spc="434" dirty="0">
                <a:latin typeface="Arial"/>
                <a:cs typeface="Arial"/>
              </a:rPr>
              <a:t>  </a:t>
            </a:r>
            <a:r>
              <a:rPr sz="2800" b="1" spc="-10" dirty="0">
                <a:latin typeface="Arial"/>
                <a:cs typeface="Arial"/>
              </a:rPr>
              <a:t>natureza </a:t>
            </a:r>
            <a:r>
              <a:rPr sz="2800" b="1" dirty="0">
                <a:latin typeface="Arial"/>
                <a:cs typeface="Arial"/>
              </a:rPr>
              <a:t>científica,</a:t>
            </a:r>
            <a:r>
              <a:rPr sz="2800" b="1" spc="24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literária</a:t>
            </a:r>
            <a:r>
              <a:rPr sz="2800" b="1" spc="250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ou</a:t>
            </a:r>
            <a:r>
              <a:rPr sz="2800" b="1" spc="245" dirty="0">
                <a:latin typeface="Arial"/>
                <a:cs typeface="Arial"/>
              </a:rPr>
              <a:t>  </a:t>
            </a:r>
            <a:r>
              <a:rPr sz="2800" b="1" dirty="0">
                <a:latin typeface="Arial"/>
                <a:cs typeface="Arial"/>
              </a:rPr>
              <a:t>artística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240" dirty="0">
                <a:latin typeface="Arial MT"/>
                <a:cs typeface="Arial MT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desde</a:t>
            </a:r>
            <a:r>
              <a:rPr sz="2800" b="1" spc="25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que</a:t>
            </a:r>
            <a:r>
              <a:rPr sz="2800" b="1" spc="25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dirty="0">
                <a:latin typeface="Arial MT"/>
                <a:cs typeface="Arial MT"/>
              </a:rPr>
              <a:t>sejam</a:t>
            </a:r>
            <a:r>
              <a:rPr sz="2800" spc="24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submetidas</a:t>
            </a:r>
            <a:r>
              <a:rPr sz="2800" spc="250" dirty="0">
                <a:latin typeface="Arial MT"/>
                <a:cs typeface="Arial MT"/>
              </a:rPr>
              <a:t>  </a:t>
            </a:r>
            <a:r>
              <a:rPr sz="2800" spc="-50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fiscalização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por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conselho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profissional.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564007"/>
            <a:ext cx="10516870" cy="958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428115" marR="5080" indent="-1416050">
              <a:lnSpc>
                <a:spcPts val="3500"/>
              </a:lnSpc>
              <a:spcBef>
                <a:spcPts val="505"/>
              </a:spcBef>
            </a:pPr>
            <a:r>
              <a:rPr sz="3200" dirty="0">
                <a:latin typeface="Arial MT"/>
                <a:cs typeface="Arial MT"/>
              </a:rPr>
              <a:t>Regimes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diferenciados</a:t>
            </a:r>
            <a:r>
              <a:rPr sz="3200" spc="-1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-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alíquotas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reduzidas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PL</a:t>
            </a:r>
            <a:r>
              <a:rPr sz="3200" spc="-17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68/2024 </a:t>
            </a:r>
            <a:r>
              <a:rPr sz="3200" dirty="0">
                <a:latin typeface="Arial MT"/>
                <a:cs typeface="Arial MT"/>
              </a:rPr>
              <a:t>(Autônomos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+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Sociedade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Profissionais)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" y="1611248"/>
            <a:ext cx="11882755" cy="48647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algn="just">
              <a:lnSpc>
                <a:spcPts val="2690"/>
              </a:lnSpc>
              <a:spcBef>
                <a:spcPts val="740"/>
              </a:spcBef>
            </a:pPr>
            <a:r>
              <a:rPr sz="2800" dirty="0">
                <a:latin typeface="Calibri"/>
                <a:cs typeface="Calibri"/>
              </a:rPr>
              <a:t>Art.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116.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Ficam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reduzidas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30%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alíquotas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IBS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CBS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incidentes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sobre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prestação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serviços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seguintes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profissões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intelectuais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natureza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científica, </a:t>
            </a:r>
            <a:r>
              <a:rPr sz="2800" spc="-20" dirty="0">
                <a:latin typeface="Calibri"/>
                <a:cs typeface="Calibri"/>
              </a:rPr>
              <a:t>literária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artística,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submetidas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fiscalização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conselho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profissional: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administradores;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40"/>
              </a:spcBef>
            </a:pPr>
            <a:r>
              <a:rPr sz="2800" dirty="0">
                <a:latin typeface="Calibri"/>
                <a:cs typeface="Calibri"/>
              </a:rPr>
              <a:t>II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advogados;</a:t>
            </a:r>
            <a:endParaRPr sz="2800">
              <a:latin typeface="Calibri"/>
              <a:cs typeface="Calibri"/>
            </a:endParaRPr>
          </a:p>
          <a:p>
            <a:pPr marL="12700" marR="7952740">
              <a:lnSpc>
                <a:spcPts val="372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III.-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arquitetos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urbanistas; </a:t>
            </a:r>
            <a:r>
              <a:rPr sz="2800" dirty="0">
                <a:latin typeface="Calibri"/>
                <a:cs typeface="Calibri"/>
              </a:rPr>
              <a:t>IV.-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assistentes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sociais;</a:t>
            </a:r>
            <a:endParaRPr sz="2800">
              <a:latin typeface="Calibri"/>
              <a:cs typeface="Calibri"/>
            </a:endParaRPr>
          </a:p>
          <a:p>
            <a:pPr marL="12700" marR="9373870">
              <a:lnSpc>
                <a:spcPts val="3650"/>
              </a:lnSpc>
              <a:spcBef>
                <a:spcPts val="35"/>
              </a:spcBef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25" dirty="0">
                <a:latin typeface="Calibri"/>
                <a:cs typeface="Calibri"/>
              </a:rPr>
              <a:t>bibliotecários; </a:t>
            </a:r>
            <a:r>
              <a:rPr sz="2800" dirty="0">
                <a:latin typeface="Calibri"/>
                <a:cs typeface="Calibri"/>
              </a:rPr>
              <a:t>VI.-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biólogos;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800" dirty="0">
                <a:latin typeface="Calibri"/>
                <a:cs typeface="Calibri"/>
              </a:rPr>
              <a:t>VII.-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contabilistas;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Calibri"/>
                <a:cs typeface="Calibri"/>
              </a:rPr>
              <a:t>VIII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 (...)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564007"/>
            <a:ext cx="10518140" cy="958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428115" marR="5080" indent="-1416050">
              <a:lnSpc>
                <a:spcPts val="3500"/>
              </a:lnSpc>
              <a:spcBef>
                <a:spcPts val="505"/>
              </a:spcBef>
            </a:pPr>
            <a:r>
              <a:rPr sz="3200" dirty="0">
                <a:latin typeface="Arial MT"/>
                <a:cs typeface="Arial MT"/>
              </a:rPr>
              <a:t>Regimes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diferenciados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-</a:t>
            </a:r>
            <a:r>
              <a:rPr sz="3200" spc="-4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alíquotas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reduzidas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PL</a:t>
            </a:r>
            <a:r>
              <a:rPr sz="3200" spc="-16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68/2024 </a:t>
            </a:r>
            <a:r>
              <a:rPr sz="3200" dirty="0">
                <a:latin typeface="Arial MT"/>
                <a:cs typeface="Arial MT"/>
              </a:rPr>
              <a:t>(Autônomos</a:t>
            </a:r>
            <a:r>
              <a:rPr sz="3200" spc="-1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+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Sociedade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Profissionais)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" y="1566884"/>
            <a:ext cx="11875770" cy="49409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400" spc="-50" dirty="0">
                <a:latin typeface="Calibri"/>
                <a:cs typeface="Calibri"/>
              </a:rPr>
              <a:t>Parágrafo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único.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redução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alíquotas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prevista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caput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aplica-</a:t>
            </a:r>
            <a:r>
              <a:rPr sz="2400" spc="-25" dirty="0">
                <a:latin typeface="Calibri"/>
                <a:cs typeface="Calibri"/>
              </a:rPr>
              <a:t>se: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prestação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serviços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efetuada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pessoa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física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(...)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dirty="0">
                <a:latin typeface="Calibri"/>
                <a:cs typeface="Calibri"/>
              </a:rPr>
              <a:t>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prestação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serviços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efetuada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pessoa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jurídica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cumpra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seguintes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requisitos: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ts val="2840"/>
              </a:lnSpc>
              <a:spcBef>
                <a:spcPts val="1620"/>
              </a:spcBef>
              <a:buAutoNum type="alphaLcParenR"/>
              <a:tabLst>
                <a:tab pos="320675" algn="l"/>
              </a:tabLst>
            </a:pPr>
            <a:r>
              <a:rPr sz="2400" dirty="0">
                <a:latin typeface="Calibri"/>
                <a:cs typeface="Calibri"/>
              </a:rPr>
              <a:t>os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sócios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possuir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habilitações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profissionais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diretamente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relacionadas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objetivos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r>
              <a:rPr sz="2400" dirty="0">
                <a:latin typeface="Calibri"/>
                <a:cs typeface="Calibri"/>
              </a:rPr>
              <a:t>da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sociedade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estar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submetidos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fiscalização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conselho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profissional;</a:t>
            </a:r>
            <a:endParaRPr sz="2400">
              <a:latin typeface="Calibri"/>
              <a:cs typeface="Calibri"/>
            </a:endParaRPr>
          </a:p>
          <a:p>
            <a:pPr marL="331470" indent="-318770">
              <a:lnSpc>
                <a:spcPct val="100000"/>
              </a:lnSpc>
              <a:spcBef>
                <a:spcPts val="1705"/>
              </a:spcBef>
              <a:buAutoNum type="alphaLcParenR" startAt="2"/>
              <a:tabLst>
                <a:tab pos="331470" algn="l"/>
              </a:tabLst>
            </a:pPr>
            <a:r>
              <a:rPr sz="2400" dirty="0">
                <a:latin typeface="Calibri"/>
                <a:cs typeface="Calibri"/>
              </a:rPr>
              <a:t>não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tenha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como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sócio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pessoa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jurídica;</a:t>
            </a:r>
            <a:endParaRPr sz="2400">
              <a:latin typeface="Calibri"/>
              <a:cs typeface="Calibri"/>
            </a:endParaRPr>
          </a:p>
          <a:p>
            <a:pPr marL="301625" indent="-288925">
              <a:lnSpc>
                <a:spcPct val="100000"/>
              </a:lnSpc>
              <a:spcBef>
                <a:spcPts val="1695"/>
              </a:spcBef>
              <a:buAutoNum type="alphaLcParenR" startAt="2"/>
              <a:tabLst>
                <a:tab pos="301625" algn="l"/>
              </a:tabLst>
            </a:pPr>
            <a:r>
              <a:rPr sz="2400" dirty="0">
                <a:latin typeface="Calibri"/>
                <a:cs typeface="Calibri"/>
              </a:rPr>
              <a:t>não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seja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sócia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outra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pessoa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jurídica;</a:t>
            </a:r>
            <a:endParaRPr sz="2400">
              <a:latin typeface="Calibri"/>
              <a:cs typeface="Calibri"/>
            </a:endParaRPr>
          </a:p>
          <a:p>
            <a:pPr marL="331470" indent="-318770">
              <a:lnSpc>
                <a:spcPct val="100000"/>
              </a:lnSpc>
              <a:spcBef>
                <a:spcPts val="1705"/>
              </a:spcBef>
              <a:buAutoNum type="alphaLcParenR" startAt="2"/>
              <a:tabLst>
                <a:tab pos="331470" algn="l"/>
              </a:tabLst>
            </a:pPr>
            <a:r>
              <a:rPr sz="2400" dirty="0">
                <a:latin typeface="Calibri"/>
                <a:cs typeface="Calibri"/>
              </a:rPr>
              <a:t>não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exerça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atividade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diversa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habilitações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profissionais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sócios;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94970" indent="-382270">
              <a:lnSpc>
                <a:spcPts val="2840"/>
              </a:lnSpc>
              <a:spcBef>
                <a:spcPts val="1620"/>
              </a:spcBef>
              <a:buAutoNum type="alphaLcParenR" startAt="2"/>
              <a:tabLst>
                <a:tab pos="394970" algn="l"/>
                <a:tab pos="810895" algn="l"/>
                <a:tab pos="1940560" algn="l"/>
                <a:tab pos="3653790" algn="l"/>
                <a:tab pos="3937000" algn="l"/>
                <a:tab pos="5716270" algn="l"/>
                <a:tab pos="6696075" algn="l"/>
                <a:tab pos="7211695" algn="l"/>
                <a:tab pos="8561705" algn="l"/>
                <a:tab pos="10230485" algn="l"/>
                <a:tab pos="11028045" algn="l"/>
              </a:tabLst>
            </a:pPr>
            <a:r>
              <a:rPr sz="2400" spc="-2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serviços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relacionados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à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atividade-</a:t>
            </a:r>
            <a:r>
              <a:rPr sz="2400" spc="-25" dirty="0">
                <a:latin typeface="Calibri"/>
                <a:cs typeface="Calibri"/>
              </a:rPr>
              <a:t>fim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devem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ser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prestados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diretamente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pelos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sócios,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r>
              <a:rPr sz="2400" dirty="0">
                <a:latin typeface="Calibri"/>
                <a:cs typeface="Calibri"/>
              </a:rPr>
              <a:t>admitido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concurso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auxiliares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colaboradores.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71" rIns="0" bIns="0" rtlCol="0">
            <a:spAutoFit/>
          </a:bodyPr>
          <a:lstStyle/>
          <a:p>
            <a:pPr marL="264287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Decreto-</a:t>
            </a:r>
            <a:r>
              <a:rPr sz="4000" spc="-25" dirty="0"/>
              <a:t>Lei</a:t>
            </a:r>
            <a:r>
              <a:rPr sz="4000" spc="-170" dirty="0"/>
              <a:t> </a:t>
            </a:r>
            <a:r>
              <a:rPr sz="4000" dirty="0"/>
              <a:t>nº</a:t>
            </a:r>
            <a:r>
              <a:rPr sz="4000" spc="-140" dirty="0"/>
              <a:t> </a:t>
            </a:r>
            <a:r>
              <a:rPr sz="4000" spc="-10" dirty="0"/>
              <a:t>406/1968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035" y="1563395"/>
            <a:ext cx="11656695" cy="46335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2800" spc="-40" dirty="0">
                <a:latin typeface="Calibri"/>
                <a:cs typeface="Calibri"/>
              </a:rPr>
              <a:t>Decreto-</a:t>
            </a:r>
            <a:r>
              <a:rPr sz="2800" dirty="0">
                <a:latin typeface="Calibri"/>
                <a:cs typeface="Calibri"/>
              </a:rPr>
              <a:t>Lei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406/68: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2800" dirty="0">
                <a:latin typeface="Calibri"/>
                <a:cs typeface="Calibri"/>
              </a:rPr>
              <a:t>Art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9º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cálculo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imposto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é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preço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serviço.</a:t>
            </a:r>
            <a:endParaRPr sz="2800">
              <a:latin typeface="Calibri"/>
              <a:cs typeface="Calibri"/>
            </a:endParaRPr>
          </a:p>
          <a:p>
            <a:pPr marL="12700" marR="5715" algn="just">
              <a:lnSpc>
                <a:spcPct val="80000"/>
              </a:lnSpc>
              <a:spcBef>
                <a:spcPts val="1065"/>
              </a:spcBef>
            </a:pPr>
            <a:r>
              <a:rPr sz="2800" dirty="0">
                <a:latin typeface="Times New Roman"/>
                <a:cs typeface="Times New Roman"/>
              </a:rPr>
              <a:t>§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1º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Quando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tratar</a:t>
            </a:r>
            <a:r>
              <a:rPr sz="2800" dirty="0">
                <a:latin typeface="Calibri"/>
                <a:cs typeface="Calibri"/>
              </a:rPr>
              <a:t> 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prestação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serviços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sob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forma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trabalho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pessoal </a:t>
            </a:r>
            <a:r>
              <a:rPr sz="2800" b="1" dirty="0">
                <a:latin typeface="Calibri"/>
                <a:cs typeface="Calibri"/>
              </a:rPr>
              <a:t>do</a:t>
            </a:r>
            <a:r>
              <a:rPr sz="2800" b="1" spc="20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próprio</a:t>
            </a:r>
            <a:r>
              <a:rPr sz="2800" b="1" spc="1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contribuinte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imposto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será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calculado,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meio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alíquotas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fixas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variáveis,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função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natureza</a:t>
            </a:r>
            <a:r>
              <a:rPr sz="2800" dirty="0">
                <a:latin typeface="Calibri"/>
                <a:cs typeface="Calibri"/>
              </a:rPr>
              <a:t> do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serviço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 de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outros </a:t>
            </a:r>
            <a:r>
              <a:rPr sz="2800" spc="-20" dirty="0">
                <a:latin typeface="Calibri"/>
                <a:cs typeface="Calibri"/>
              </a:rPr>
              <a:t>fatores</a:t>
            </a:r>
            <a:r>
              <a:rPr sz="2800" spc="-10" dirty="0">
                <a:latin typeface="Calibri"/>
                <a:cs typeface="Calibri"/>
              </a:rPr>
              <a:t> pertinentes, </a:t>
            </a:r>
            <a:r>
              <a:rPr sz="2800" dirty="0">
                <a:latin typeface="Calibri"/>
                <a:cs typeface="Calibri"/>
              </a:rPr>
              <a:t>nestes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não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compreendida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importância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paga</a:t>
            </a:r>
            <a:r>
              <a:rPr sz="2800" spc="5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título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remuneração</a:t>
            </a:r>
            <a:r>
              <a:rPr sz="2800" spc="55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próprio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trabalho.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ts val="3025"/>
              </a:lnSpc>
              <a:spcBef>
                <a:spcPts val="340"/>
              </a:spcBef>
            </a:pPr>
            <a:r>
              <a:rPr sz="2800" dirty="0">
                <a:latin typeface="Times New Roman"/>
                <a:cs typeface="Times New Roman"/>
              </a:rPr>
              <a:t>§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dirty="0">
                <a:latin typeface="Times New Roman"/>
                <a:cs typeface="Times New Roman"/>
              </a:rPr>
              <a:t>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Quando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serviços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que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referem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itens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25,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52,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88,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89, 90,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91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335"/>
              </a:spcBef>
            </a:pPr>
            <a:r>
              <a:rPr sz="2800" dirty="0">
                <a:latin typeface="Calibri"/>
                <a:cs typeface="Calibri"/>
              </a:rPr>
              <a:t>92</a:t>
            </a:r>
            <a:r>
              <a:rPr sz="2800" spc="5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lista</a:t>
            </a:r>
            <a:r>
              <a:rPr sz="2800" spc="5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anexa</a:t>
            </a:r>
            <a:r>
              <a:rPr sz="2800" spc="5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forem</a:t>
            </a:r>
            <a:r>
              <a:rPr sz="2800" spc="5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prestados</a:t>
            </a:r>
            <a:r>
              <a:rPr sz="2800" spc="5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sociedades,</a:t>
            </a:r>
            <a:r>
              <a:rPr sz="2800" spc="5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estas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ficarão</a:t>
            </a:r>
            <a:r>
              <a:rPr sz="2800" spc="5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sujeitas</a:t>
            </a:r>
            <a:r>
              <a:rPr sz="2800" spc="5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ao </a:t>
            </a:r>
            <a:r>
              <a:rPr sz="2800" dirty="0">
                <a:latin typeface="Calibri"/>
                <a:cs typeface="Calibri"/>
              </a:rPr>
              <a:t>imposto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forma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§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°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calculado</a:t>
            </a:r>
            <a:r>
              <a:rPr sz="2800" b="1" spc="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em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relação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cada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profissional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habilitado, </a:t>
            </a:r>
            <a:r>
              <a:rPr sz="2800" dirty="0">
                <a:latin typeface="Calibri"/>
                <a:cs typeface="Calibri"/>
              </a:rPr>
              <a:t>sócio,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empregado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não,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preste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serviços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nome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sociedade,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embora </a:t>
            </a:r>
            <a:r>
              <a:rPr sz="2800" b="1" dirty="0">
                <a:latin typeface="Calibri"/>
                <a:cs typeface="Calibri"/>
              </a:rPr>
              <a:t>assumindo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responsabilidade</a:t>
            </a:r>
            <a:r>
              <a:rPr sz="2800" b="1" dirty="0">
                <a:latin typeface="Calibri"/>
                <a:cs typeface="Calibri"/>
              </a:rPr>
              <a:t> pessoal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termos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lei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aplicável.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054" y="871220"/>
            <a:ext cx="10947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65625" algn="l"/>
              </a:tabLst>
            </a:pPr>
            <a:r>
              <a:rPr sz="3200" dirty="0">
                <a:latin typeface="Arial MT"/>
                <a:cs typeface="Arial MT"/>
              </a:rPr>
              <a:t>Regimes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diferenciados</a:t>
            </a:r>
            <a:r>
              <a:rPr sz="3200" dirty="0">
                <a:latin typeface="Arial MT"/>
                <a:cs typeface="Arial MT"/>
              </a:rPr>
              <a:t>	-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alíquotas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reduzidas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–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EC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132/2023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691" y="1657857"/>
            <a:ext cx="1136015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 MT"/>
                <a:cs typeface="Arial MT"/>
              </a:rPr>
              <a:t>Art.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9º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(...)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5"/>
              </a:spcBef>
            </a:pPr>
            <a:endParaRPr sz="26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§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13.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Para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fins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deste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artigo,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incluem-</a:t>
            </a:r>
            <a:r>
              <a:rPr sz="2600" spc="-25" dirty="0">
                <a:latin typeface="Arial MT"/>
                <a:cs typeface="Arial MT"/>
              </a:rPr>
              <a:t>se:</a:t>
            </a:r>
            <a:endParaRPr sz="2600">
              <a:latin typeface="Arial MT"/>
              <a:cs typeface="Arial MT"/>
            </a:endParaRPr>
          </a:p>
          <a:p>
            <a:pPr marL="17145" marR="5080" algn="just">
              <a:lnSpc>
                <a:spcPct val="106900"/>
              </a:lnSpc>
              <a:spcBef>
                <a:spcPts val="1970"/>
              </a:spcBef>
            </a:pPr>
            <a:r>
              <a:rPr sz="2600" dirty="0">
                <a:latin typeface="Arial MT"/>
                <a:cs typeface="Arial MT"/>
              </a:rPr>
              <a:t>I.-</a:t>
            </a:r>
            <a:r>
              <a:rPr sz="2600" spc="2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entre</a:t>
            </a:r>
            <a:r>
              <a:rPr sz="2600" spc="2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os</a:t>
            </a:r>
            <a:r>
              <a:rPr sz="2600" spc="2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medicamentos</a:t>
            </a:r>
            <a:r>
              <a:rPr sz="2600" spc="2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2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2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trata</a:t>
            </a:r>
            <a:r>
              <a:rPr sz="2600" spc="229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</a:t>
            </a:r>
            <a:r>
              <a:rPr sz="2600" spc="229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inciso</a:t>
            </a:r>
            <a:r>
              <a:rPr sz="2600" spc="2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</a:t>
            </a:r>
            <a:r>
              <a:rPr sz="2600" spc="2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</a:t>
            </a:r>
            <a:r>
              <a:rPr sz="2600" spc="220" dirty="0">
                <a:latin typeface="Arial MT"/>
                <a:cs typeface="Arial MT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§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1º,</a:t>
            </a:r>
            <a:r>
              <a:rPr sz="2600" spc="2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2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composições </a:t>
            </a:r>
            <a:r>
              <a:rPr sz="2600" dirty="0">
                <a:latin typeface="Arial MT"/>
                <a:cs typeface="Arial MT"/>
              </a:rPr>
              <a:t>para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nutrição</a:t>
            </a:r>
            <a:r>
              <a:rPr sz="2600" b="1" spc="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enteral</a:t>
            </a:r>
            <a:r>
              <a:rPr sz="2600" b="1" spc="35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ou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parenteral</a:t>
            </a:r>
            <a:r>
              <a:rPr sz="2600" b="1" spc="30" dirty="0">
                <a:latin typeface="Arial"/>
                <a:cs typeface="Arial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as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composições</a:t>
            </a:r>
            <a:r>
              <a:rPr sz="2600" spc="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especiais</a:t>
            </a:r>
            <a:r>
              <a:rPr sz="2600" spc="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fórmulas </a:t>
            </a:r>
            <a:r>
              <a:rPr sz="2600" dirty="0">
                <a:latin typeface="Arial MT"/>
                <a:cs typeface="Arial MT"/>
              </a:rPr>
              <a:t>nutricionais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destinadas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às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pessoas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com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erros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inatos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metabolismo;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spc="-50" dirty="0">
                <a:latin typeface="Arial MT"/>
                <a:cs typeface="Arial MT"/>
              </a:rPr>
              <a:t>e</a:t>
            </a:r>
            <a:endParaRPr sz="2600">
              <a:latin typeface="Arial MT"/>
              <a:cs typeface="Arial MT"/>
            </a:endParaRPr>
          </a:p>
          <a:p>
            <a:pPr marL="17145">
              <a:lnSpc>
                <a:spcPct val="100000"/>
              </a:lnSpc>
              <a:spcBef>
                <a:spcPts val="2630"/>
              </a:spcBef>
            </a:pPr>
            <a:r>
              <a:rPr sz="2600" dirty="0">
                <a:latin typeface="Arial MT"/>
                <a:cs typeface="Arial MT"/>
              </a:rPr>
              <a:t>II.-</a:t>
            </a:r>
            <a:r>
              <a:rPr sz="2600" spc="1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entre</a:t>
            </a:r>
            <a:r>
              <a:rPr sz="2600" spc="1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os</a:t>
            </a:r>
            <a:r>
              <a:rPr sz="2600" spc="20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alimentos</a:t>
            </a:r>
            <a:r>
              <a:rPr sz="2600" spc="1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20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que</a:t>
            </a:r>
            <a:r>
              <a:rPr sz="2600" spc="1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trata</a:t>
            </a:r>
            <a:r>
              <a:rPr sz="2600" spc="20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</a:t>
            </a:r>
            <a:r>
              <a:rPr sz="2600" spc="19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inciso</a:t>
            </a:r>
            <a:r>
              <a:rPr sz="2600" spc="1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VIII</a:t>
            </a:r>
            <a:r>
              <a:rPr sz="2600" spc="1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do</a:t>
            </a:r>
            <a:r>
              <a:rPr sz="2600" spc="200" dirty="0">
                <a:latin typeface="Arial MT"/>
                <a:cs typeface="Arial MT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§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 MT"/>
                <a:cs typeface="Arial MT"/>
              </a:rPr>
              <a:t>1º,</a:t>
            </a:r>
            <a:r>
              <a:rPr sz="2600" spc="1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os</a:t>
            </a:r>
            <a:r>
              <a:rPr sz="2600" spc="180" dirty="0">
                <a:latin typeface="Arial MT"/>
                <a:cs typeface="Arial MT"/>
              </a:rPr>
              <a:t> </a:t>
            </a:r>
            <a:r>
              <a:rPr sz="2600" b="1" dirty="0">
                <a:latin typeface="Arial"/>
                <a:cs typeface="Arial"/>
              </a:rPr>
              <a:t>sucos</a:t>
            </a:r>
            <a:r>
              <a:rPr sz="2600" b="1" spc="17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naturais</a:t>
            </a:r>
            <a:endParaRPr sz="26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220"/>
              </a:spcBef>
            </a:pPr>
            <a:r>
              <a:rPr sz="2600" dirty="0">
                <a:latin typeface="Arial MT"/>
                <a:cs typeface="Arial MT"/>
              </a:rPr>
              <a:t>sem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adição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açúcares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conservantes.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4714"/>
            <a:ext cx="12191999" cy="64632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2535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Zona</a:t>
            </a:r>
            <a:r>
              <a:rPr spc="-155" dirty="0"/>
              <a:t> </a:t>
            </a:r>
            <a:r>
              <a:rPr spc="-55" dirty="0"/>
              <a:t>Franca</a:t>
            </a:r>
            <a:r>
              <a:rPr spc="-190" dirty="0"/>
              <a:t> </a:t>
            </a:r>
            <a:r>
              <a:rPr dirty="0"/>
              <a:t>de</a:t>
            </a:r>
            <a:r>
              <a:rPr spc="-140" dirty="0"/>
              <a:t> </a:t>
            </a:r>
            <a:r>
              <a:rPr spc="-10" dirty="0"/>
              <a:t>Manaus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663" y="1611248"/>
            <a:ext cx="11586845" cy="41236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6985" indent="-228600" algn="just">
              <a:lnSpc>
                <a:spcPts val="2690"/>
              </a:lnSpc>
              <a:spcBef>
                <a:spcPts val="740"/>
              </a:spcBef>
              <a:buSzPct val="64285"/>
              <a:buFont typeface="Arial MT"/>
              <a:buChar char="•"/>
              <a:tabLst>
                <a:tab pos="241300" algn="l"/>
                <a:tab pos="484505" algn="l"/>
              </a:tabLst>
            </a:pPr>
            <a:r>
              <a:rPr sz="2800" dirty="0">
                <a:latin typeface="Calibri"/>
                <a:cs typeface="Calibri"/>
              </a:rPr>
              <a:t>	Foi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mantido</a:t>
            </a:r>
            <a:r>
              <a:rPr sz="2800" spc="6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tratamento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tributário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favorecido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6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Zona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Franca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6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Manaus </a:t>
            </a:r>
            <a:r>
              <a:rPr sz="2800" dirty="0">
                <a:latin typeface="Calibri"/>
                <a:cs typeface="Calibri"/>
              </a:rPr>
              <a:t>(ZFM),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criado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Fundo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Sustentabilidade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Diversificação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Econômica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do </a:t>
            </a:r>
            <a:r>
              <a:rPr sz="2800" spc="-20" dirty="0">
                <a:latin typeface="Calibri"/>
                <a:cs typeface="Calibri"/>
              </a:rPr>
              <a:t>Estado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Amazonas.</a:t>
            </a:r>
            <a:endParaRPr sz="2800">
              <a:latin typeface="Calibri"/>
              <a:cs typeface="Calibri"/>
            </a:endParaRPr>
          </a:p>
          <a:p>
            <a:pPr marL="240029" marR="5080" indent="-227329" algn="just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tratamento</a:t>
            </a:r>
            <a:r>
              <a:rPr sz="2800" spc="1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tributário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favorecido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aos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bens</a:t>
            </a:r>
            <a:r>
              <a:rPr sz="2800" spc="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produzidos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nessa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região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poderá 	</a:t>
            </a:r>
            <a:r>
              <a:rPr sz="2800" dirty="0">
                <a:latin typeface="Calibri"/>
                <a:cs typeface="Calibri"/>
              </a:rPr>
              <a:t>ser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implementado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mediante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alteração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alíquotas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regras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creditamento 	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IBS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CBS,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além</a:t>
            </a:r>
            <a:r>
              <a:rPr sz="2800" spc="2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uma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Contribuição</a:t>
            </a:r>
            <a:r>
              <a:rPr sz="2800" spc="2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2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Intervenção</a:t>
            </a:r>
            <a:r>
              <a:rPr sz="2800" spc="2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22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Domínio 	</a:t>
            </a:r>
            <a:r>
              <a:rPr sz="2800" dirty="0">
                <a:latin typeface="Calibri"/>
                <a:cs typeface="Calibri"/>
              </a:rPr>
              <a:t>Econômico</a:t>
            </a:r>
            <a:r>
              <a:rPr sz="2800" spc="31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específica,</a:t>
            </a:r>
            <a:r>
              <a:rPr sz="2800" spc="31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cujos</a:t>
            </a:r>
            <a:r>
              <a:rPr sz="2800" spc="32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recursos</a:t>
            </a:r>
            <a:r>
              <a:rPr sz="2800" spc="3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serão</a:t>
            </a:r>
            <a:r>
              <a:rPr sz="2800" spc="3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utilizados</a:t>
            </a:r>
            <a:r>
              <a:rPr sz="2800" spc="32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3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subvenção</a:t>
            </a:r>
            <a:r>
              <a:rPr sz="2800" spc="325" dirty="0">
                <a:latin typeface="Calibri"/>
                <a:cs typeface="Calibri"/>
              </a:rPr>
              <a:t>  </a:t>
            </a:r>
            <a:r>
              <a:rPr sz="2800" spc="-50" dirty="0">
                <a:latin typeface="Calibri"/>
                <a:cs typeface="Calibri"/>
              </a:rPr>
              <a:t>à 	</a:t>
            </a:r>
            <a:r>
              <a:rPr sz="2800" spc="-10" dirty="0">
                <a:latin typeface="Calibri"/>
                <a:cs typeface="Calibri"/>
              </a:rPr>
              <a:t>produção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ZFM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Fundo 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Sustentabilidade.</a:t>
            </a:r>
            <a:endParaRPr sz="2800">
              <a:latin typeface="Calibri"/>
              <a:cs typeface="Calibri"/>
            </a:endParaRPr>
          </a:p>
          <a:p>
            <a:pPr marL="240029" marR="8255" indent="-227329" algn="just">
              <a:lnSpc>
                <a:spcPts val="27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criação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Fundo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Sustentabilidade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Diversificação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Econômica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Estado 	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30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Amazonas,</a:t>
            </a:r>
            <a:r>
              <a:rPr sz="2800" spc="2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financiado</a:t>
            </a:r>
            <a:r>
              <a:rPr sz="2800" spc="2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pela</a:t>
            </a:r>
            <a:r>
              <a:rPr sz="2800" spc="3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União,</a:t>
            </a:r>
            <a:r>
              <a:rPr sz="2800" spc="3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tem</a:t>
            </a:r>
            <a:r>
              <a:rPr sz="2800" spc="29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como</a:t>
            </a:r>
            <a:r>
              <a:rPr sz="2800" spc="3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objetivo</a:t>
            </a:r>
            <a:r>
              <a:rPr sz="2800" spc="30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fomentar</a:t>
            </a:r>
            <a:r>
              <a:rPr sz="2800" spc="290" dirty="0">
                <a:latin typeface="Calibri"/>
                <a:cs typeface="Calibri"/>
              </a:rPr>
              <a:t>  </a:t>
            </a:r>
            <a:r>
              <a:rPr sz="2800" spc="-50" dirty="0">
                <a:latin typeface="Calibri"/>
                <a:cs typeface="Calibri"/>
              </a:rPr>
              <a:t>o 	</a:t>
            </a:r>
            <a:r>
              <a:rPr sz="2800" spc="-30" dirty="0">
                <a:latin typeface="Calibri"/>
                <a:cs typeface="Calibri"/>
              </a:rPr>
              <a:t>desenvolvimento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diversificação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atividades econômicas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região.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6218"/>
            <a:ext cx="12191999" cy="662177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2260219"/>
                  </a:moveTo>
                  <a:lnTo>
                    <a:pt x="10836148" y="2101215"/>
                  </a:lnTo>
                  <a:lnTo>
                    <a:pt x="11248136" y="1660906"/>
                  </a:lnTo>
                  <a:lnTo>
                    <a:pt x="11463401" y="1430909"/>
                  </a:lnTo>
                  <a:lnTo>
                    <a:pt x="11660124" y="1220724"/>
                  </a:lnTo>
                  <a:lnTo>
                    <a:pt x="12019534" y="836676"/>
                  </a:lnTo>
                  <a:lnTo>
                    <a:pt x="9039733" y="1220724"/>
                  </a:lnTo>
                  <a:lnTo>
                    <a:pt x="9173845" y="0"/>
                  </a:lnTo>
                  <a:lnTo>
                    <a:pt x="8137271" y="0"/>
                  </a:lnTo>
                  <a:lnTo>
                    <a:pt x="6673596" y="1430909"/>
                  </a:lnTo>
                  <a:lnTo>
                    <a:pt x="5080508" y="0"/>
                  </a:lnTo>
                  <a:lnTo>
                    <a:pt x="4897628" y="0"/>
                  </a:lnTo>
                  <a:lnTo>
                    <a:pt x="4213606" y="1660906"/>
                  </a:lnTo>
                  <a:lnTo>
                    <a:pt x="0" y="128270"/>
                  </a:lnTo>
                  <a:lnTo>
                    <a:pt x="0" y="415290"/>
                  </a:lnTo>
                  <a:lnTo>
                    <a:pt x="2319909" y="2234819"/>
                  </a:lnTo>
                  <a:lnTo>
                    <a:pt x="0" y="2548763"/>
                  </a:lnTo>
                  <a:lnTo>
                    <a:pt x="0" y="3178810"/>
                  </a:lnTo>
                  <a:lnTo>
                    <a:pt x="1681734" y="4074541"/>
                  </a:lnTo>
                  <a:lnTo>
                    <a:pt x="0" y="4901565"/>
                  </a:lnTo>
                  <a:lnTo>
                    <a:pt x="0" y="5256149"/>
                  </a:lnTo>
                  <a:lnTo>
                    <a:pt x="3053461" y="5031105"/>
                  </a:lnTo>
                  <a:lnTo>
                    <a:pt x="2415159" y="6659334"/>
                  </a:lnTo>
                  <a:lnTo>
                    <a:pt x="4497832" y="5778843"/>
                  </a:lnTo>
                  <a:lnTo>
                    <a:pt x="4719574" y="6858000"/>
                  </a:lnTo>
                  <a:lnTo>
                    <a:pt x="5806440" y="6858000"/>
                  </a:lnTo>
                  <a:lnTo>
                    <a:pt x="6334760" y="5778843"/>
                  </a:lnTo>
                  <a:lnTo>
                    <a:pt x="6484620" y="5472684"/>
                  </a:lnTo>
                  <a:lnTo>
                    <a:pt x="7733157" y="6858000"/>
                  </a:lnTo>
                  <a:lnTo>
                    <a:pt x="8571992" y="6858000"/>
                  </a:lnTo>
                  <a:lnTo>
                    <a:pt x="8895207" y="5472684"/>
                  </a:lnTo>
                  <a:lnTo>
                    <a:pt x="8944610" y="5261229"/>
                  </a:lnTo>
                  <a:lnTo>
                    <a:pt x="11830558" y="6858000"/>
                  </a:lnTo>
                  <a:lnTo>
                    <a:pt x="11848592" y="6858000"/>
                  </a:lnTo>
                  <a:lnTo>
                    <a:pt x="11202543" y="5261229"/>
                  </a:lnTo>
                  <a:lnTo>
                    <a:pt x="11109452" y="5031105"/>
                  </a:lnTo>
                  <a:lnTo>
                    <a:pt x="10931271" y="4590796"/>
                  </a:lnTo>
                  <a:lnTo>
                    <a:pt x="12192000" y="4648581"/>
                  </a:lnTo>
                  <a:lnTo>
                    <a:pt x="12192000" y="4590796"/>
                  </a:lnTo>
                  <a:lnTo>
                    <a:pt x="12192000" y="3816731"/>
                  </a:lnTo>
                  <a:lnTo>
                    <a:pt x="11474450" y="3499358"/>
                  </a:lnTo>
                  <a:lnTo>
                    <a:pt x="12192000" y="3197733"/>
                  </a:lnTo>
                  <a:lnTo>
                    <a:pt x="12192000" y="2260219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673596" y="1430909"/>
                  </a:moveTo>
                  <a:lnTo>
                    <a:pt x="8137271" y="0"/>
                  </a:lnTo>
                </a:path>
                <a:path w="12192000" h="6858000">
                  <a:moveTo>
                    <a:pt x="9173845" y="0"/>
                  </a:moveTo>
                  <a:lnTo>
                    <a:pt x="9039733" y="1220724"/>
                  </a:lnTo>
                  <a:lnTo>
                    <a:pt x="12019534" y="836676"/>
                  </a:lnTo>
                  <a:lnTo>
                    <a:pt x="10836148" y="2101215"/>
                  </a:lnTo>
                  <a:lnTo>
                    <a:pt x="12192000" y="2260219"/>
                  </a:lnTo>
                </a:path>
                <a:path w="12192000" h="6858000">
                  <a:moveTo>
                    <a:pt x="12192000" y="3197733"/>
                  </a:moveTo>
                  <a:lnTo>
                    <a:pt x="11474450" y="3499358"/>
                  </a:lnTo>
                  <a:lnTo>
                    <a:pt x="12192000" y="3816730"/>
                  </a:lnTo>
                </a:path>
                <a:path w="12192000" h="6858000">
                  <a:moveTo>
                    <a:pt x="12192000" y="4648581"/>
                  </a:moveTo>
                  <a:lnTo>
                    <a:pt x="10931271" y="4590796"/>
                  </a:lnTo>
                  <a:lnTo>
                    <a:pt x="11848592" y="6857995"/>
                  </a:lnTo>
                </a:path>
                <a:path w="12192000" h="6858000">
                  <a:moveTo>
                    <a:pt x="11830558" y="6857995"/>
                  </a:moveTo>
                  <a:lnTo>
                    <a:pt x="8944610" y="5261229"/>
                  </a:lnTo>
                  <a:lnTo>
                    <a:pt x="8571992" y="6857995"/>
                  </a:lnTo>
                </a:path>
                <a:path w="12192000" h="6858000">
                  <a:moveTo>
                    <a:pt x="7733157" y="6857995"/>
                  </a:moveTo>
                  <a:lnTo>
                    <a:pt x="6484620" y="5472684"/>
                  </a:lnTo>
                  <a:lnTo>
                    <a:pt x="5806440" y="6857995"/>
                  </a:lnTo>
                </a:path>
                <a:path w="12192000" h="6858000">
                  <a:moveTo>
                    <a:pt x="4719574" y="6857995"/>
                  </a:moveTo>
                  <a:lnTo>
                    <a:pt x="4497832" y="5778842"/>
                  </a:lnTo>
                  <a:lnTo>
                    <a:pt x="2415159" y="6659333"/>
                  </a:lnTo>
                  <a:lnTo>
                    <a:pt x="3053461" y="5031105"/>
                  </a:lnTo>
                  <a:lnTo>
                    <a:pt x="0" y="5256149"/>
                  </a:lnTo>
                </a:path>
                <a:path w="12192000" h="6858000">
                  <a:moveTo>
                    <a:pt x="0" y="4901565"/>
                  </a:moveTo>
                  <a:lnTo>
                    <a:pt x="1681733" y="4074541"/>
                  </a:lnTo>
                  <a:lnTo>
                    <a:pt x="0" y="3178810"/>
                  </a:lnTo>
                </a:path>
                <a:path w="12192000" h="6858000">
                  <a:moveTo>
                    <a:pt x="0" y="2548763"/>
                  </a:moveTo>
                  <a:lnTo>
                    <a:pt x="2319909" y="2234819"/>
                  </a:lnTo>
                  <a:lnTo>
                    <a:pt x="0" y="415289"/>
                  </a:lnTo>
                </a:path>
                <a:path w="12192000" h="6858000">
                  <a:moveTo>
                    <a:pt x="0" y="128270"/>
                  </a:moveTo>
                  <a:lnTo>
                    <a:pt x="4213606" y="1660905"/>
                  </a:lnTo>
                  <a:lnTo>
                    <a:pt x="4897628" y="0"/>
                  </a:lnTo>
                </a:path>
                <a:path w="12192000" h="6858000">
                  <a:moveTo>
                    <a:pt x="5080508" y="0"/>
                  </a:moveTo>
                  <a:lnTo>
                    <a:pt x="6673596" y="1430909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6919" y="1575562"/>
            <a:ext cx="8098790" cy="343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E7E6E6"/>
                </a:solidFill>
                <a:latin typeface="Calibri"/>
                <a:cs typeface="Calibri"/>
              </a:rPr>
              <a:t>(SIMPLES</a:t>
            </a:r>
            <a:r>
              <a:rPr sz="3200" b="1" spc="-7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7E6E6"/>
                </a:solidFill>
                <a:latin typeface="Calibri"/>
                <a:cs typeface="Calibri"/>
              </a:rPr>
              <a:t>NACIONAL)</a:t>
            </a:r>
            <a:r>
              <a:rPr sz="3200" b="1" spc="-14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7E6E6"/>
                </a:solidFill>
                <a:latin typeface="Calibri"/>
                <a:cs typeface="Calibri"/>
              </a:rPr>
              <a:t>=</a:t>
            </a:r>
            <a:r>
              <a:rPr sz="3200" b="1" spc="-8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7E6E6"/>
                </a:solidFill>
                <a:latin typeface="Calibri"/>
                <a:cs typeface="Calibri"/>
              </a:rPr>
              <a:t>8</a:t>
            </a:r>
            <a:r>
              <a:rPr sz="3200" b="1" spc="-8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7E6E6"/>
                </a:solidFill>
                <a:latin typeface="Calibri"/>
                <a:cs typeface="Calibri"/>
              </a:rPr>
              <a:t>milhões</a:t>
            </a:r>
            <a:endParaRPr sz="3200">
              <a:latin typeface="Calibri"/>
              <a:cs typeface="Calibri"/>
            </a:endParaRPr>
          </a:p>
          <a:p>
            <a:pPr marL="12700" marR="5080" indent="506095">
              <a:lnSpc>
                <a:spcPct val="100000"/>
              </a:lnSpc>
            </a:pP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R$</a:t>
            </a:r>
            <a:r>
              <a:rPr sz="3200" b="1" spc="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400.000,00</a:t>
            </a:r>
            <a:r>
              <a:rPr sz="3200" b="1" spc="1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sz="3200" b="1" spc="1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12</a:t>
            </a:r>
            <a:r>
              <a:rPr sz="3200" b="1" spc="1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3200" b="1" spc="10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R$</a:t>
            </a:r>
            <a:r>
              <a:rPr sz="3200" b="1" spc="10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4.800,000,00/ano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R$</a:t>
            </a:r>
            <a:r>
              <a:rPr sz="3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300.000,00</a:t>
            </a:r>
            <a:r>
              <a:rPr sz="32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12</a:t>
            </a:r>
            <a:r>
              <a:rPr sz="32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R$</a:t>
            </a:r>
            <a:r>
              <a:rPr sz="3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3.600.000,00/ano</a:t>
            </a:r>
            <a:r>
              <a:rPr sz="32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(ISS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</a:pPr>
            <a:r>
              <a:rPr sz="3200" b="1" spc="-10" dirty="0">
                <a:solidFill>
                  <a:srgbClr val="FFFF00"/>
                </a:solidFill>
                <a:latin typeface="Calibri"/>
                <a:cs typeface="Calibri"/>
              </a:rPr>
              <a:t>ICMS)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Calibri"/>
              <a:cs typeface="Calibri"/>
            </a:endParaRPr>
          </a:p>
          <a:p>
            <a:pPr marL="19685" algn="ctr">
              <a:lnSpc>
                <a:spcPts val="3775"/>
              </a:lnSpc>
            </a:pPr>
            <a:r>
              <a:rPr sz="3200" b="1" dirty="0">
                <a:solidFill>
                  <a:srgbClr val="E7E6E6"/>
                </a:solidFill>
                <a:latin typeface="Arial"/>
                <a:cs typeface="Arial"/>
              </a:rPr>
              <a:t>(MEI)</a:t>
            </a:r>
            <a:r>
              <a:rPr sz="3200" b="1" spc="-8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E7E6E6"/>
                </a:solidFill>
                <a:latin typeface="Arial"/>
                <a:cs typeface="Arial"/>
              </a:rPr>
              <a:t>=</a:t>
            </a:r>
            <a:r>
              <a:rPr sz="3200" b="1" spc="-2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E7E6E6"/>
                </a:solidFill>
                <a:latin typeface="Arial"/>
                <a:cs typeface="Arial"/>
              </a:rPr>
              <a:t>15</a:t>
            </a:r>
            <a:r>
              <a:rPr sz="3200" b="1" spc="-55" dirty="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E7E6E6"/>
                </a:solidFill>
                <a:latin typeface="Arial"/>
                <a:cs typeface="Arial"/>
              </a:rPr>
              <a:t>milhões</a:t>
            </a:r>
            <a:endParaRPr sz="3200">
              <a:latin typeface="Arial"/>
              <a:cs typeface="Arial"/>
            </a:endParaRPr>
          </a:p>
          <a:p>
            <a:pPr marL="14604" algn="ctr">
              <a:lnSpc>
                <a:spcPts val="3775"/>
              </a:lnSpc>
            </a:pP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R$</a:t>
            </a:r>
            <a:r>
              <a:rPr sz="32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6.7500,00</a:t>
            </a:r>
            <a:r>
              <a:rPr sz="3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x</a:t>
            </a:r>
            <a:r>
              <a:rPr sz="3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12</a:t>
            </a:r>
            <a:r>
              <a:rPr sz="3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32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R$</a:t>
            </a:r>
            <a:r>
              <a:rPr sz="32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00"/>
                </a:solidFill>
                <a:latin typeface="Arial"/>
                <a:cs typeface="Arial"/>
              </a:rPr>
              <a:t>81.000,00/ano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Simples</a:t>
            </a:r>
            <a:r>
              <a:rPr spc="-180" dirty="0"/>
              <a:t> </a:t>
            </a:r>
            <a:r>
              <a:rPr spc="-40" dirty="0"/>
              <a:t>Nacional</a:t>
            </a:r>
            <a:r>
              <a:rPr spc="-155" dirty="0"/>
              <a:t> </a:t>
            </a:r>
            <a:r>
              <a:rPr dirty="0"/>
              <a:t>e</a:t>
            </a:r>
            <a:r>
              <a:rPr spc="-130" dirty="0"/>
              <a:t> </a:t>
            </a:r>
            <a:r>
              <a:rPr dirty="0"/>
              <a:t>o</a:t>
            </a:r>
            <a:r>
              <a:rPr spc="-114" dirty="0"/>
              <a:t> </a:t>
            </a:r>
            <a:r>
              <a:rPr spc="-30" dirty="0"/>
              <a:t>Atual</a:t>
            </a:r>
            <a:r>
              <a:rPr spc="-180" dirty="0"/>
              <a:t> </a:t>
            </a:r>
            <a:r>
              <a:rPr spc="-40" dirty="0"/>
              <a:t>Sistema</a:t>
            </a:r>
            <a:r>
              <a:rPr spc="-190" dirty="0"/>
              <a:t> </a:t>
            </a:r>
            <a:r>
              <a:rPr spc="-25" dirty="0"/>
              <a:t>Tributário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663" y="2133041"/>
            <a:ext cx="11583035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Art.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146.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Cabe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à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lei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complementar: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5"/>
              </a:spcBef>
            </a:pPr>
            <a:r>
              <a:rPr sz="3600" dirty="0">
                <a:latin typeface="Calibri"/>
                <a:cs typeface="Calibri"/>
              </a:rPr>
              <a:t>d)</a:t>
            </a:r>
            <a:r>
              <a:rPr sz="3600" spc="2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definição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tratamento</a:t>
            </a:r>
            <a:r>
              <a:rPr sz="3600" spc="2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diferenciado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favorecido</a:t>
            </a:r>
            <a:r>
              <a:rPr sz="3600" spc="1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para</a:t>
            </a:r>
            <a:r>
              <a:rPr sz="3600" spc="204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as </a:t>
            </a:r>
            <a:r>
              <a:rPr sz="3600" dirty="0">
                <a:latin typeface="Calibri"/>
                <a:cs typeface="Calibri"/>
              </a:rPr>
              <a:t>microempresas</a:t>
            </a:r>
            <a:r>
              <a:rPr sz="3600" spc="39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40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para</a:t>
            </a:r>
            <a:r>
              <a:rPr sz="3600" spc="39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as</a:t>
            </a:r>
            <a:r>
              <a:rPr sz="3600" spc="40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empresas</a:t>
            </a:r>
            <a:r>
              <a:rPr sz="3600" spc="40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40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pequeno</a:t>
            </a:r>
            <a:r>
              <a:rPr sz="3600" spc="380" dirty="0">
                <a:latin typeface="Calibri"/>
                <a:cs typeface="Calibri"/>
              </a:rPr>
              <a:t>  </a:t>
            </a:r>
            <a:r>
              <a:rPr sz="3600" spc="-10" dirty="0">
                <a:latin typeface="Calibri"/>
                <a:cs typeface="Calibri"/>
              </a:rPr>
              <a:t>porte, </a:t>
            </a:r>
            <a:r>
              <a:rPr sz="3600" dirty="0">
                <a:latin typeface="Calibri"/>
                <a:cs typeface="Calibri"/>
              </a:rPr>
              <a:t>inclusive</a:t>
            </a:r>
            <a:r>
              <a:rPr sz="3600" spc="33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regimes</a:t>
            </a:r>
            <a:r>
              <a:rPr sz="3600" spc="3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especiais</a:t>
            </a:r>
            <a:r>
              <a:rPr sz="3600" spc="34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ou</a:t>
            </a:r>
            <a:r>
              <a:rPr sz="3600" spc="35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simplificados</a:t>
            </a:r>
            <a:r>
              <a:rPr sz="3600" spc="33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no</a:t>
            </a:r>
            <a:r>
              <a:rPr sz="3600" spc="34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caso</a:t>
            </a:r>
            <a:r>
              <a:rPr sz="3600" spc="350" dirty="0">
                <a:latin typeface="Calibri"/>
                <a:cs typeface="Calibri"/>
              </a:rPr>
              <a:t>  </a:t>
            </a:r>
            <a:r>
              <a:rPr sz="3600" spc="-25" dirty="0">
                <a:latin typeface="Calibri"/>
                <a:cs typeface="Calibri"/>
              </a:rPr>
              <a:t>do </a:t>
            </a:r>
            <a:r>
              <a:rPr sz="3600" dirty="0">
                <a:latin typeface="Calibri"/>
                <a:cs typeface="Calibri"/>
              </a:rPr>
              <a:t>imposto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previsto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art.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155,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II,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contribuições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previstas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no </a:t>
            </a:r>
            <a:r>
              <a:rPr sz="3600" dirty="0">
                <a:latin typeface="Calibri"/>
                <a:cs typeface="Calibri"/>
              </a:rPr>
              <a:t>art.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195,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§§ 12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 13,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contribuição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que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refere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art. 239.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611" y="504190"/>
            <a:ext cx="900811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02690" marR="5080" indent="-1190625">
              <a:lnSpc>
                <a:spcPts val="4310"/>
              </a:lnSpc>
              <a:spcBef>
                <a:spcPts val="645"/>
              </a:spcBef>
            </a:pPr>
            <a:r>
              <a:rPr sz="4000" spc="-30" dirty="0"/>
              <a:t>Simples</a:t>
            </a:r>
            <a:r>
              <a:rPr sz="4000" spc="-195" dirty="0"/>
              <a:t> </a:t>
            </a:r>
            <a:r>
              <a:rPr sz="4000" spc="-30" dirty="0"/>
              <a:t>Nacional</a:t>
            </a:r>
            <a:r>
              <a:rPr sz="4000" spc="-175" dirty="0"/>
              <a:t> </a:t>
            </a:r>
            <a:r>
              <a:rPr sz="4000" dirty="0"/>
              <a:t>e</a:t>
            </a:r>
            <a:r>
              <a:rPr sz="4000" spc="-110" dirty="0"/>
              <a:t> </a:t>
            </a:r>
            <a:r>
              <a:rPr sz="4000" dirty="0"/>
              <a:t>o</a:t>
            </a:r>
            <a:r>
              <a:rPr sz="4000" spc="-105" dirty="0"/>
              <a:t> </a:t>
            </a:r>
            <a:r>
              <a:rPr sz="4000" spc="-25" dirty="0"/>
              <a:t>Atual</a:t>
            </a:r>
            <a:r>
              <a:rPr sz="4000" spc="-130" dirty="0"/>
              <a:t> </a:t>
            </a:r>
            <a:r>
              <a:rPr sz="4000" spc="-45" dirty="0"/>
              <a:t>Sistema</a:t>
            </a:r>
            <a:r>
              <a:rPr sz="4000" spc="-180" dirty="0"/>
              <a:t> </a:t>
            </a:r>
            <a:r>
              <a:rPr sz="4000" spc="-25" dirty="0"/>
              <a:t>Tributário </a:t>
            </a:r>
            <a:r>
              <a:rPr sz="4000" dirty="0"/>
              <a:t>(Lei</a:t>
            </a:r>
            <a:r>
              <a:rPr sz="4000" spc="-185" dirty="0"/>
              <a:t> </a:t>
            </a:r>
            <a:r>
              <a:rPr sz="4000" spc="-55" dirty="0"/>
              <a:t>Complementar</a:t>
            </a:r>
            <a:r>
              <a:rPr sz="4000" spc="-160" dirty="0"/>
              <a:t> </a:t>
            </a:r>
            <a:r>
              <a:rPr sz="4000" dirty="0"/>
              <a:t>nº</a:t>
            </a:r>
            <a:r>
              <a:rPr sz="4000" spc="-155" dirty="0"/>
              <a:t> </a:t>
            </a:r>
            <a:r>
              <a:rPr sz="4000" spc="-10" dirty="0"/>
              <a:t>123/2006)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0563" y="2173986"/>
            <a:ext cx="11661140" cy="34677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0800" marR="43180" algn="just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Arial MT"/>
                <a:cs typeface="Arial MT"/>
              </a:rPr>
              <a:t>Art.</a:t>
            </a:r>
            <a:r>
              <a:rPr sz="2800" spc="3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</a:t>
            </a:r>
            <a:r>
              <a:rPr sz="2775" u="heavy" baseline="21021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</a:t>
            </a:r>
            <a:r>
              <a:rPr sz="2775" spc="307" baseline="21021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Esta</a:t>
            </a:r>
            <a:r>
              <a:rPr sz="2800" spc="3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Lei</a:t>
            </a:r>
            <a:r>
              <a:rPr sz="2800" spc="3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Complementar</a:t>
            </a:r>
            <a:r>
              <a:rPr sz="2800" spc="409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estabelece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normas</a:t>
            </a:r>
            <a:r>
              <a:rPr sz="2800" b="1" spc="3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gerais</a:t>
            </a:r>
            <a:r>
              <a:rPr sz="2800" b="1" spc="40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relativas</a:t>
            </a:r>
            <a:r>
              <a:rPr sz="2800" spc="409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ao </a:t>
            </a:r>
            <a:r>
              <a:rPr sz="2800" dirty="0">
                <a:latin typeface="Arial MT"/>
                <a:cs typeface="Arial MT"/>
              </a:rPr>
              <a:t>tratamento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diferenciado</a:t>
            </a:r>
            <a:r>
              <a:rPr sz="2800" spc="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favorecido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ser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dispensado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às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EPP</a:t>
            </a:r>
            <a:r>
              <a:rPr sz="2800" spc="7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no </a:t>
            </a:r>
            <a:r>
              <a:rPr sz="2800" dirty="0">
                <a:latin typeface="Arial MT"/>
                <a:cs typeface="Arial MT"/>
              </a:rPr>
              <a:t>âmbito</a:t>
            </a:r>
            <a:r>
              <a:rPr sz="2800" spc="3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Poderes</a:t>
            </a:r>
            <a:r>
              <a:rPr sz="2800" spc="3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União,</a:t>
            </a:r>
            <a:r>
              <a:rPr sz="2800" spc="3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dos</a:t>
            </a:r>
            <a:r>
              <a:rPr sz="2800" spc="3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Estados,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</a:t>
            </a:r>
            <a:r>
              <a:rPr sz="2800" spc="4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Distrito</a:t>
            </a:r>
            <a:r>
              <a:rPr sz="2800" spc="3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Federal</a:t>
            </a:r>
            <a:r>
              <a:rPr sz="2800" spc="4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40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dos </a:t>
            </a:r>
            <a:r>
              <a:rPr sz="2800" dirty="0">
                <a:latin typeface="Arial MT"/>
                <a:cs typeface="Arial MT"/>
              </a:rPr>
              <a:t>Municípios,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especialmente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no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que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refere: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2800">
              <a:latin typeface="Arial MT"/>
              <a:cs typeface="Arial MT"/>
            </a:endParaRPr>
          </a:p>
          <a:p>
            <a:pPr marL="50800" marR="46990" algn="just">
              <a:lnSpc>
                <a:spcPct val="88800"/>
              </a:lnSpc>
              <a:spcBef>
                <a:spcPts val="5"/>
              </a:spcBef>
            </a:pPr>
            <a:r>
              <a:rPr sz="2800" dirty="0">
                <a:latin typeface="Arial MT"/>
                <a:cs typeface="Arial MT"/>
              </a:rPr>
              <a:t>I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à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apuração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1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recolhimento</a:t>
            </a:r>
            <a:r>
              <a:rPr sz="2800" b="1" spc="160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dos</a:t>
            </a:r>
            <a:r>
              <a:rPr sz="2800" spc="165" dirty="0"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impostos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160" dirty="0"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contribuições</a:t>
            </a:r>
            <a:r>
              <a:rPr sz="2800" spc="1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</a:t>
            </a:r>
            <a:r>
              <a:rPr sz="2800" spc="1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União, </a:t>
            </a:r>
            <a:r>
              <a:rPr sz="2800" dirty="0">
                <a:latin typeface="Arial MT"/>
                <a:cs typeface="Arial MT"/>
              </a:rPr>
              <a:t>dos</a:t>
            </a:r>
            <a:r>
              <a:rPr sz="2800" spc="6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Estados,</a:t>
            </a:r>
            <a:r>
              <a:rPr sz="2800" spc="6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</a:t>
            </a:r>
            <a:r>
              <a:rPr sz="2800" spc="6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Distrito</a:t>
            </a:r>
            <a:r>
              <a:rPr sz="2800" spc="6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Federal</a:t>
            </a:r>
            <a:r>
              <a:rPr sz="2800" spc="-35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40" dirty="0">
                <a:latin typeface="Arial MT"/>
                <a:cs typeface="Arial MT"/>
              </a:rPr>
              <a:t>  </a:t>
            </a:r>
            <a:r>
              <a:rPr sz="2800" dirty="0">
                <a:latin typeface="Arial MT"/>
                <a:cs typeface="Arial MT"/>
              </a:rPr>
              <a:t>dos</a:t>
            </a:r>
            <a:r>
              <a:rPr sz="2800" spc="6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Municípios,</a:t>
            </a:r>
            <a:r>
              <a:rPr sz="2800" spc="6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mediante</a:t>
            </a:r>
            <a:r>
              <a:rPr sz="2800" spc="-30" dirty="0">
                <a:latin typeface="Arial MT"/>
                <a:cs typeface="Arial MT"/>
              </a:rPr>
              <a:t>  </a:t>
            </a:r>
            <a:r>
              <a:rPr sz="2800" spc="-10" dirty="0">
                <a:latin typeface="Arial MT"/>
                <a:cs typeface="Arial MT"/>
              </a:rPr>
              <a:t>regime </a:t>
            </a:r>
            <a:r>
              <a:rPr sz="2800" dirty="0">
                <a:latin typeface="Arial MT"/>
                <a:cs typeface="Arial MT"/>
              </a:rPr>
              <a:t>único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arrecadação,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inclusive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obrigações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acessórias</a:t>
            </a:r>
            <a:r>
              <a:rPr sz="3200" spc="-10" dirty="0">
                <a:latin typeface="Arial MT"/>
                <a:cs typeface="Arial MT"/>
              </a:rPr>
              <a:t>;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611" y="504190"/>
            <a:ext cx="900811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02690" marR="5080" indent="-1190625">
              <a:lnSpc>
                <a:spcPts val="4310"/>
              </a:lnSpc>
              <a:spcBef>
                <a:spcPts val="645"/>
              </a:spcBef>
            </a:pPr>
            <a:r>
              <a:rPr sz="4000" spc="-30" dirty="0"/>
              <a:t>Simples</a:t>
            </a:r>
            <a:r>
              <a:rPr sz="4000" spc="-195" dirty="0"/>
              <a:t> </a:t>
            </a:r>
            <a:r>
              <a:rPr sz="4000" spc="-30" dirty="0"/>
              <a:t>Nacional</a:t>
            </a:r>
            <a:r>
              <a:rPr sz="4000" spc="-175" dirty="0"/>
              <a:t> </a:t>
            </a:r>
            <a:r>
              <a:rPr sz="4000" dirty="0"/>
              <a:t>e</a:t>
            </a:r>
            <a:r>
              <a:rPr sz="4000" spc="-110" dirty="0"/>
              <a:t> </a:t>
            </a:r>
            <a:r>
              <a:rPr sz="4000" dirty="0"/>
              <a:t>o</a:t>
            </a:r>
            <a:r>
              <a:rPr sz="4000" spc="-105" dirty="0"/>
              <a:t> </a:t>
            </a:r>
            <a:r>
              <a:rPr sz="4000" spc="-25" dirty="0"/>
              <a:t>Atual</a:t>
            </a:r>
            <a:r>
              <a:rPr sz="4000" spc="-130" dirty="0"/>
              <a:t> </a:t>
            </a:r>
            <a:r>
              <a:rPr sz="4000" spc="-45" dirty="0"/>
              <a:t>Sistema</a:t>
            </a:r>
            <a:r>
              <a:rPr sz="4000" spc="-180" dirty="0"/>
              <a:t> </a:t>
            </a:r>
            <a:r>
              <a:rPr sz="4000" spc="-25" dirty="0"/>
              <a:t>Tributário </a:t>
            </a:r>
            <a:r>
              <a:rPr sz="4000" dirty="0"/>
              <a:t>(Lei</a:t>
            </a:r>
            <a:r>
              <a:rPr sz="4000" spc="-185" dirty="0"/>
              <a:t> </a:t>
            </a:r>
            <a:r>
              <a:rPr sz="4000" spc="-55" dirty="0"/>
              <a:t>Complementar</a:t>
            </a:r>
            <a:r>
              <a:rPr sz="4000" spc="-160" dirty="0"/>
              <a:t> </a:t>
            </a:r>
            <a:r>
              <a:rPr sz="4000" dirty="0"/>
              <a:t>nº</a:t>
            </a:r>
            <a:r>
              <a:rPr sz="4000" spc="-155" dirty="0"/>
              <a:t> </a:t>
            </a:r>
            <a:r>
              <a:rPr sz="4000" spc="-10" dirty="0"/>
              <a:t>123/2006)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663" y="2176729"/>
            <a:ext cx="11581765" cy="418211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6350" algn="just">
              <a:lnSpc>
                <a:spcPts val="3000"/>
              </a:lnSpc>
              <a:spcBef>
                <a:spcPts val="495"/>
              </a:spcBef>
            </a:pPr>
            <a:r>
              <a:rPr sz="2800" dirty="0">
                <a:latin typeface="Arial MT"/>
                <a:cs typeface="Arial MT"/>
              </a:rPr>
              <a:t>Art.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23.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</a:t>
            </a:r>
            <a:r>
              <a:rPr sz="2800" spc="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as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EPP</a:t>
            </a:r>
            <a:r>
              <a:rPr sz="2800" spc="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optantes</a:t>
            </a:r>
            <a:r>
              <a:rPr sz="2800" spc="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pelo</a:t>
            </a:r>
            <a:r>
              <a:rPr sz="2800" spc="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Simples</a:t>
            </a:r>
            <a:r>
              <a:rPr sz="2800" spc="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Nacional</a:t>
            </a:r>
            <a:r>
              <a:rPr sz="2800" spc="13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não</a:t>
            </a:r>
            <a:r>
              <a:rPr sz="2800" b="1" spc="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farão</a:t>
            </a:r>
            <a:r>
              <a:rPr sz="2800" b="1" spc="12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jus </a:t>
            </a:r>
            <a:r>
              <a:rPr sz="2800" b="1" dirty="0">
                <a:latin typeface="Arial"/>
                <a:cs typeface="Arial"/>
              </a:rPr>
              <a:t>à</a:t>
            </a:r>
            <a:r>
              <a:rPr sz="2800" b="1" spc="5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apropriação</a:t>
            </a:r>
            <a:r>
              <a:rPr sz="2800" b="1" spc="545" dirty="0">
                <a:latin typeface="Arial"/>
                <a:cs typeface="Arial"/>
              </a:rPr>
              <a:t> </a:t>
            </a:r>
            <a:r>
              <a:rPr sz="2800" dirty="0">
                <a:latin typeface="Arial MT"/>
                <a:cs typeface="Arial MT"/>
              </a:rPr>
              <a:t>relativos</a:t>
            </a:r>
            <a:r>
              <a:rPr sz="2800" spc="5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5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impostos</a:t>
            </a:r>
            <a:r>
              <a:rPr sz="2800" spc="5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ou</a:t>
            </a:r>
            <a:r>
              <a:rPr sz="2800" spc="5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contribuições</a:t>
            </a:r>
            <a:r>
              <a:rPr sz="2800" spc="5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abrangidos</a:t>
            </a:r>
            <a:r>
              <a:rPr sz="2800" spc="57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pelo </a:t>
            </a:r>
            <a:r>
              <a:rPr sz="2800" dirty="0">
                <a:latin typeface="Arial MT"/>
                <a:cs typeface="Arial MT"/>
              </a:rPr>
              <a:t>Simples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nem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transferirão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créditos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 MT"/>
                <a:cs typeface="Arial MT"/>
              </a:rPr>
              <a:t>acional.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64"/>
              </a:spcBef>
            </a:pPr>
            <a:endParaRPr sz="2800">
              <a:latin typeface="Arial MT"/>
              <a:cs typeface="Arial MT"/>
            </a:endParaRPr>
          </a:p>
          <a:p>
            <a:pPr marL="12700" marR="5080" algn="just">
              <a:lnSpc>
                <a:spcPct val="90000"/>
              </a:lnSpc>
            </a:pPr>
            <a:r>
              <a:rPr sz="2800" dirty="0">
                <a:latin typeface="Arial MT"/>
                <a:cs typeface="Arial MT"/>
              </a:rPr>
              <a:t>§</a:t>
            </a:r>
            <a:r>
              <a:rPr sz="2800" spc="5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</a:t>
            </a:r>
            <a:r>
              <a:rPr sz="2800" strike="sngStrike" dirty="0">
                <a:latin typeface="Arial MT"/>
                <a:cs typeface="Arial MT"/>
              </a:rPr>
              <a:t>º</a:t>
            </a:r>
            <a:r>
              <a:rPr sz="2800" strike="noStrike" spc="57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As</a:t>
            </a:r>
            <a:r>
              <a:rPr sz="2800" strike="noStrike" spc="57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pessoas</a:t>
            </a:r>
            <a:r>
              <a:rPr sz="2800" strike="noStrike" spc="58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jurídicas</a:t>
            </a:r>
            <a:r>
              <a:rPr sz="2800" strike="noStrike" spc="600" dirty="0">
                <a:latin typeface="Arial MT"/>
                <a:cs typeface="Arial MT"/>
              </a:rPr>
              <a:t> </a:t>
            </a:r>
            <a:r>
              <a:rPr sz="2800" strike="noStrike" dirty="0">
                <a:solidFill>
                  <a:srgbClr val="FF0000"/>
                </a:solidFill>
                <a:latin typeface="Arial MT"/>
                <a:cs typeface="Arial MT"/>
              </a:rPr>
              <a:t>não</a:t>
            </a:r>
            <a:r>
              <a:rPr sz="2800" strike="noStrike" spc="5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trike="noStrike" dirty="0">
                <a:solidFill>
                  <a:srgbClr val="FF0000"/>
                </a:solidFill>
                <a:latin typeface="Arial MT"/>
                <a:cs typeface="Arial MT"/>
              </a:rPr>
              <a:t>optantes</a:t>
            </a:r>
            <a:r>
              <a:rPr sz="2800" strike="noStrike" spc="5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pelo</a:t>
            </a:r>
            <a:r>
              <a:rPr sz="2800" strike="noStrike" spc="58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Simples</a:t>
            </a:r>
            <a:r>
              <a:rPr sz="2800" strike="noStrike" spc="58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Nacional</a:t>
            </a:r>
            <a:r>
              <a:rPr sz="2800" strike="noStrike" spc="590" dirty="0">
                <a:latin typeface="Arial MT"/>
                <a:cs typeface="Arial MT"/>
              </a:rPr>
              <a:t> </a:t>
            </a:r>
            <a:r>
              <a:rPr sz="2800" b="1" strike="noStrike" spc="-10" dirty="0">
                <a:latin typeface="Arial"/>
                <a:cs typeface="Arial"/>
              </a:rPr>
              <a:t>terão </a:t>
            </a:r>
            <a:r>
              <a:rPr sz="2800" b="1" strike="noStrike" dirty="0">
                <a:latin typeface="Arial"/>
                <a:cs typeface="Arial"/>
              </a:rPr>
              <a:t>direito</a:t>
            </a:r>
            <a:r>
              <a:rPr sz="2800" b="1" strike="noStrike" spc="57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a</a:t>
            </a:r>
            <a:r>
              <a:rPr sz="2800" b="1" strike="noStrike" spc="59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crédito</a:t>
            </a:r>
            <a:r>
              <a:rPr sz="2800" b="1" strike="noStrike" spc="580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correspondente</a:t>
            </a:r>
            <a:r>
              <a:rPr sz="2800" b="1" strike="noStrike" spc="60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ao</a:t>
            </a:r>
            <a:r>
              <a:rPr sz="2800" b="1" strike="noStrike" spc="570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ICMS</a:t>
            </a:r>
            <a:r>
              <a:rPr sz="2800" b="1" strike="noStrike" spc="580" dirty="0">
                <a:latin typeface="Arial"/>
                <a:cs typeface="Arial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incidente</a:t>
            </a:r>
            <a:r>
              <a:rPr sz="2800" strike="noStrike" spc="59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sobre</a:t>
            </a:r>
            <a:r>
              <a:rPr sz="2800" strike="noStrike" spc="58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as</a:t>
            </a:r>
            <a:r>
              <a:rPr sz="2800" strike="noStrike" spc="570" dirty="0">
                <a:latin typeface="Arial MT"/>
                <a:cs typeface="Arial MT"/>
              </a:rPr>
              <a:t> </a:t>
            </a:r>
            <a:r>
              <a:rPr sz="2800" strike="noStrike" spc="-20" dirty="0">
                <a:latin typeface="Arial MT"/>
                <a:cs typeface="Arial MT"/>
              </a:rPr>
              <a:t>suas </a:t>
            </a:r>
            <a:r>
              <a:rPr sz="2800" strike="noStrike" dirty="0">
                <a:latin typeface="Arial MT"/>
                <a:cs typeface="Arial MT"/>
              </a:rPr>
              <a:t>aquisições</a:t>
            </a:r>
            <a:r>
              <a:rPr sz="2800" strike="noStrike" spc="-20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de</a:t>
            </a:r>
            <a:r>
              <a:rPr sz="2800" strike="noStrike" spc="-35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mercadorias</a:t>
            </a:r>
            <a:r>
              <a:rPr sz="2800" strike="noStrike" spc="-20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de</a:t>
            </a:r>
            <a:r>
              <a:rPr sz="2800" strike="noStrike" spc="-25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ME</a:t>
            </a:r>
            <a:r>
              <a:rPr sz="2800" strike="noStrike" spc="-35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e</a:t>
            </a:r>
            <a:r>
              <a:rPr sz="2800" strike="noStrike" spc="-30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das</a:t>
            </a:r>
            <a:r>
              <a:rPr sz="2800" strike="noStrike" spc="-25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EPP</a:t>
            </a:r>
            <a:r>
              <a:rPr sz="2800" strike="noStrike" spc="66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optante</a:t>
            </a:r>
            <a:r>
              <a:rPr sz="2800" strike="noStrike" spc="-25" dirty="0">
                <a:latin typeface="Arial MT"/>
                <a:cs typeface="Arial MT"/>
              </a:rPr>
              <a:t>  </a:t>
            </a:r>
            <a:r>
              <a:rPr sz="2800" strike="noStrike" dirty="0">
                <a:latin typeface="Arial MT"/>
                <a:cs typeface="Arial MT"/>
              </a:rPr>
              <a:t>pelo</a:t>
            </a:r>
            <a:r>
              <a:rPr sz="2800" strike="noStrike" spc="-30" dirty="0">
                <a:latin typeface="Arial MT"/>
                <a:cs typeface="Arial MT"/>
              </a:rPr>
              <a:t>  </a:t>
            </a:r>
            <a:r>
              <a:rPr sz="2800" strike="noStrike" spc="-10" dirty="0">
                <a:latin typeface="Arial MT"/>
                <a:cs typeface="Arial MT"/>
              </a:rPr>
              <a:t>Simples </a:t>
            </a:r>
            <a:r>
              <a:rPr sz="2800" strike="noStrike" dirty="0">
                <a:latin typeface="Arial MT"/>
                <a:cs typeface="Arial MT"/>
              </a:rPr>
              <a:t>Nacional,</a:t>
            </a:r>
            <a:r>
              <a:rPr sz="2800" strike="noStrike" spc="8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desde</a:t>
            </a:r>
            <a:r>
              <a:rPr sz="2800" strike="noStrike" spc="9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que</a:t>
            </a:r>
            <a:r>
              <a:rPr sz="2800" strike="noStrike" spc="9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destinadas</a:t>
            </a:r>
            <a:r>
              <a:rPr sz="2800" strike="noStrike" spc="9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à</a:t>
            </a:r>
            <a:r>
              <a:rPr sz="2800" strike="noStrike" spc="9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comercialização</a:t>
            </a:r>
            <a:r>
              <a:rPr sz="2800" strike="noStrike" spc="114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ou</a:t>
            </a:r>
            <a:r>
              <a:rPr sz="2800" strike="noStrike" spc="9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industrialização</a:t>
            </a:r>
            <a:r>
              <a:rPr sz="2800" strike="noStrike" spc="120" dirty="0">
                <a:latin typeface="Arial MT"/>
                <a:cs typeface="Arial MT"/>
              </a:rPr>
              <a:t> </a:t>
            </a:r>
            <a:r>
              <a:rPr sz="2800" strike="noStrike" spc="-50" dirty="0">
                <a:latin typeface="Arial MT"/>
                <a:cs typeface="Arial MT"/>
              </a:rPr>
              <a:t>e </a:t>
            </a:r>
            <a:r>
              <a:rPr sz="2800" strike="noStrike" dirty="0">
                <a:latin typeface="Arial MT"/>
                <a:cs typeface="Arial MT"/>
              </a:rPr>
              <a:t>observado,</a:t>
            </a:r>
            <a:r>
              <a:rPr sz="2800" strike="noStrike" spc="120" dirty="0">
                <a:latin typeface="Arial MT"/>
                <a:cs typeface="Arial MT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como</a:t>
            </a:r>
            <a:r>
              <a:rPr sz="2800" b="1" strike="noStrike" spc="100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limite,</a:t>
            </a:r>
            <a:r>
              <a:rPr sz="2800" b="1" strike="noStrike" spc="130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o</a:t>
            </a:r>
            <a:r>
              <a:rPr sz="2800" b="1" strike="noStrike" spc="10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ICMS</a:t>
            </a:r>
            <a:r>
              <a:rPr sz="2800" b="1" strike="noStrike" spc="110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efetivamente</a:t>
            </a:r>
            <a:r>
              <a:rPr sz="2800" b="1" strike="noStrike" spc="13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devido</a:t>
            </a:r>
            <a:r>
              <a:rPr sz="2800" b="1" strike="noStrike" spc="13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pelas</a:t>
            </a:r>
            <a:r>
              <a:rPr sz="2800" b="1" strike="noStrike" spc="125" dirty="0">
                <a:latin typeface="Arial"/>
                <a:cs typeface="Arial"/>
              </a:rPr>
              <a:t> </a:t>
            </a:r>
            <a:r>
              <a:rPr sz="2800" b="1" strike="noStrike" spc="-10" dirty="0">
                <a:latin typeface="Arial"/>
                <a:cs typeface="Arial"/>
              </a:rPr>
              <a:t>optantes </a:t>
            </a:r>
            <a:r>
              <a:rPr sz="2800" b="1" strike="noStrike" dirty="0">
                <a:latin typeface="Arial"/>
                <a:cs typeface="Arial"/>
              </a:rPr>
              <a:t>pelo</a:t>
            </a:r>
            <a:r>
              <a:rPr sz="2800" b="1" strike="noStrike" spc="-7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Simples</a:t>
            </a:r>
            <a:r>
              <a:rPr sz="2800" b="1" strike="noStrike" spc="-85" dirty="0">
                <a:latin typeface="Arial"/>
                <a:cs typeface="Arial"/>
              </a:rPr>
              <a:t> </a:t>
            </a:r>
            <a:r>
              <a:rPr sz="2800" b="1" strike="noStrike" dirty="0">
                <a:latin typeface="Arial"/>
                <a:cs typeface="Arial"/>
              </a:rPr>
              <a:t>Nacional</a:t>
            </a:r>
            <a:r>
              <a:rPr sz="2800" b="1" strike="noStrike" spc="-70" dirty="0">
                <a:latin typeface="Arial"/>
                <a:cs typeface="Arial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em</a:t>
            </a:r>
            <a:r>
              <a:rPr sz="2800" strike="noStrike" spc="-8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relação</a:t>
            </a:r>
            <a:r>
              <a:rPr sz="2800" strike="noStrike" spc="-30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a</a:t>
            </a:r>
            <a:r>
              <a:rPr sz="2800" strike="noStrike" spc="-75" dirty="0">
                <a:latin typeface="Arial MT"/>
                <a:cs typeface="Arial MT"/>
              </a:rPr>
              <a:t> </a:t>
            </a:r>
            <a:r>
              <a:rPr sz="2800" strike="noStrike" dirty="0">
                <a:latin typeface="Arial MT"/>
                <a:cs typeface="Arial MT"/>
              </a:rPr>
              <a:t>essas</a:t>
            </a:r>
            <a:r>
              <a:rPr sz="2800" strike="noStrike" spc="-80" dirty="0">
                <a:latin typeface="Arial MT"/>
                <a:cs typeface="Arial MT"/>
              </a:rPr>
              <a:t> </a:t>
            </a:r>
            <a:r>
              <a:rPr sz="2800" strike="noStrike" spc="-10" dirty="0">
                <a:latin typeface="Arial MT"/>
                <a:cs typeface="Arial MT"/>
              </a:rPr>
              <a:t>aquisições.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663" y="504190"/>
            <a:ext cx="10216515" cy="16795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15565" marR="5080" indent="-1395095">
              <a:lnSpc>
                <a:spcPts val="4310"/>
              </a:lnSpc>
              <a:spcBef>
                <a:spcPts val="645"/>
              </a:spcBef>
            </a:pPr>
            <a:r>
              <a:rPr sz="4000" spc="-30" dirty="0"/>
              <a:t>Simples</a:t>
            </a:r>
            <a:r>
              <a:rPr sz="4000" spc="-185" dirty="0"/>
              <a:t> </a:t>
            </a:r>
            <a:r>
              <a:rPr sz="4000" spc="-30" dirty="0"/>
              <a:t>Nacional</a:t>
            </a:r>
            <a:r>
              <a:rPr sz="4000" spc="-175" dirty="0"/>
              <a:t> </a:t>
            </a:r>
            <a:r>
              <a:rPr sz="4000" dirty="0"/>
              <a:t>e</a:t>
            </a:r>
            <a:r>
              <a:rPr sz="4000" spc="-114" dirty="0"/>
              <a:t> </a:t>
            </a:r>
            <a:r>
              <a:rPr sz="4000" dirty="0"/>
              <a:t>o</a:t>
            </a:r>
            <a:r>
              <a:rPr sz="4000" spc="-105" dirty="0"/>
              <a:t> </a:t>
            </a:r>
            <a:r>
              <a:rPr sz="4000" spc="-25" dirty="0"/>
              <a:t>Atual</a:t>
            </a:r>
            <a:r>
              <a:rPr sz="4000" spc="-135" dirty="0"/>
              <a:t> </a:t>
            </a:r>
            <a:r>
              <a:rPr sz="4000" spc="-45" dirty="0"/>
              <a:t>Sistema</a:t>
            </a:r>
            <a:r>
              <a:rPr sz="4000" spc="-175" dirty="0"/>
              <a:t> </a:t>
            </a:r>
            <a:r>
              <a:rPr sz="4000" spc="-30" dirty="0"/>
              <a:t>Tributário </a:t>
            </a:r>
            <a:r>
              <a:rPr sz="4000" spc="-40" dirty="0"/>
              <a:t>(Resolução</a:t>
            </a:r>
            <a:r>
              <a:rPr sz="4000" spc="-170" dirty="0"/>
              <a:t> </a:t>
            </a:r>
            <a:r>
              <a:rPr sz="4000" spc="-30" dirty="0"/>
              <a:t>CGSN</a:t>
            </a:r>
            <a:r>
              <a:rPr sz="4000" spc="-195" dirty="0"/>
              <a:t> </a:t>
            </a:r>
            <a:r>
              <a:rPr sz="4000" dirty="0"/>
              <a:t>nº</a:t>
            </a:r>
            <a:r>
              <a:rPr sz="4000" spc="-135" dirty="0"/>
              <a:t> </a:t>
            </a:r>
            <a:r>
              <a:rPr sz="4000" spc="-10" dirty="0"/>
              <a:t>140/2018)</a:t>
            </a:r>
            <a:endParaRPr sz="4000"/>
          </a:p>
          <a:p>
            <a:pPr marL="12700">
              <a:lnSpc>
                <a:spcPts val="3850"/>
              </a:lnSpc>
            </a:pPr>
            <a:r>
              <a:rPr sz="3600" dirty="0">
                <a:latin typeface="Calibri"/>
                <a:cs typeface="Calibri"/>
              </a:rPr>
              <a:t>Art.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58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663" y="2853054"/>
            <a:ext cx="11583670" cy="25495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30"/>
              </a:spcBef>
            </a:pPr>
            <a:r>
              <a:rPr sz="3600" dirty="0">
                <a:latin typeface="Calibri"/>
                <a:cs typeface="Calibri"/>
              </a:rPr>
              <a:t>§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3º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As</a:t>
            </a:r>
            <a:r>
              <a:rPr sz="3600" spc="22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pessoas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jurídicas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sujeitas</a:t>
            </a:r>
            <a:r>
              <a:rPr sz="3600" spc="2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ao</a:t>
            </a:r>
            <a:r>
              <a:rPr sz="3600" spc="22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regime</a:t>
            </a:r>
            <a:r>
              <a:rPr sz="3600" spc="2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0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apuração</a:t>
            </a:r>
            <a:r>
              <a:rPr sz="3600" spc="2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não </a:t>
            </a:r>
            <a:r>
              <a:rPr sz="3600" dirty="0">
                <a:latin typeface="Calibri"/>
                <a:cs typeface="Calibri"/>
              </a:rPr>
              <a:t>cumulativa</a:t>
            </a:r>
            <a:r>
              <a:rPr sz="3600" spc="4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</a:t>
            </a:r>
            <a:r>
              <a:rPr sz="3600" spc="4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Contribuição</a:t>
            </a:r>
            <a:r>
              <a:rPr sz="3600" spc="4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para</a:t>
            </a:r>
            <a:r>
              <a:rPr sz="3600" spc="40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4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PIS/Pasep</a:t>
            </a:r>
            <a:r>
              <a:rPr sz="3600" spc="4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4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</a:t>
            </a:r>
            <a:r>
              <a:rPr sz="3600" spc="4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Cofins</a:t>
            </a:r>
            <a:r>
              <a:rPr sz="3600" spc="43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..., </a:t>
            </a:r>
            <a:r>
              <a:rPr sz="3600" b="1" dirty="0">
                <a:latin typeface="Calibri"/>
                <a:cs typeface="Calibri"/>
              </a:rPr>
              <a:t>podem</a:t>
            </a:r>
            <a:r>
              <a:rPr sz="3600" b="1" spc="780" dirty="0">
                <a:latin typeface="Calibri"/>
                <a:cs typeface="Calibri"/>
              </a:rPr>
              <a:t>  </a:t>
            </a:r>
            <a:r>
              <a:rPr sz="3600" b="1" dirty="0">
                <a:latin typeface="Calibri"/>
                <a:cs typeface="Calibri"/>
              </a:rPr>
              <a:t>descontar</a:t>
            </a:r>
            <a:r>
              <a:rPr sz="3600" b="1" spc="780" dirty="0">
                <a:latin typeface="Calibri"/>
                <a:cs typeface="Calibri"/>
              </a:rPr>
              <a:t>  </a:t>
            </a:r>
            <a:r>
              <a:rPr sz="3600" b="1" dirty="0">
                <a:latin typeface="Calibri"/>
                <a:cs typeface="Calibri"/>
              </a:rPr>
              <a:t>créditos</a:t>
            </a:r>
            <a:r>
              <a:rPr sz="3600" b="1" spc="76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calculados</a:t>
            </a:r>
            <a:r>
              <a:rPr sz="3600" spc="77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em</a:t>
            </a:r>
            <a:r>
              <a:rPr sz="3600" spc="77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relação</a:t>
            </a:r>
            <a:r>
              <a:rPr sz="3600" spc="770" dirty="0">
                <a:latin typeface="Calibri"/>
                <a:cs typeface="Calibri"/>
              </a:rPr>
              <a:t>  </a:t>
            </a:r>
            <a:r>
              <a:rPr sz="3600" b="1" spc="-25" dirty="0">
                <a:latin typeface="Calibri"/>
                <a:cs typeface="Calibri"/>
              </a:rPr>
              <a:t>às </a:t>
            </a:r>
            <a:r>
              <a:rPr sz="3600" b="1" dirty="0">
                <a:latin typeface="Calibri"/>
                <a:cs typeface="Calibri"/>
              </a:rPr>
              <a:t>aquisições</a:t>
            </a:r>
            <a:r>
              <a:rPr sz="3600" b="1" spc="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bens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serviços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pessoa</a:t>
            </a:r>
            <a:r>
              <a:rPr sz="3600" spc="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jurídica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optante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pelo </a:t>
            </a:r>
            <a:r>
              <a:rPr sz="3600" b="1" dirty="0">
                <a:latin typeface="Calibri"/>
                <a:cs typeface="Calibri"/>
              </a:rPr>
              <a:t>Simples</a:t>
            </a:r>
            <a:r>
              <a:rPr sz="3600" b="1" spc="-1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Nacional</a:t>
            </a:r>
            <a:r>
              <a:rPr sz="3600" spc="-10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5013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Simples</a:t>
            </a:r>
            <a:r>
              <a:rPr spc="-190" dirty="0"/>
              <a:t> </a:t>
            </a:r>
            <a:r>
              <a:rPr spc="-40" dirty="0"/>
              <a:t>Nacional</a:t>
            </a:r>
            <a:r>
              <a:rPr spc="-150" dirty="0"/>
              <a:t> </a:t>
            </a:r>
            <a:r>
              <a:rPr dirty="0"/>
              <a:t>–</a:t>
            </a:r>
            <a:r>
              <a:rPr spc="-145" dirty="0"/>
              <a:t> </a:t>
            </a:r>
            <a:r>
              <a:rPr spc="-10" dirty="0"/>
              <a:t>CF/88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035" y="1665173"/>
            <a:ext cx="11655425" cy="469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Art.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146....</a:t>
            </a:r>
            <a:endParaRPr sz="2200">
              <a:latin typeface="Arial MT"/>
              <a:cs typeface="Arial MT"/>
            </a:endParaRPr>
          </a:p>
          <a:p>
            <a:pPr marL="12700" marR="6350" algn="just">
              <a:lnSpc>
                <a:spcPct val="86400"/>
              </a:lnSpc>
              <a:spcBef>
                <a:spcPts val="2260"/>
              </a:spcBef>
            </a:pP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2º</a:t>
            </a:r>
            <a:r>
              <a:rPr sz="2200" spc="2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É</a:t>
            </a:r>
            <a:r>
              <a:rPr sz="2200" spc="290" dirty="0">
                <a:latin typeface="Arial MT"/>
                <a:cs typeface="Arial MT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facultado</a:t>
            </a:r>
            <a:r>
              <a:rPr sz="2200" b="1" spc="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ao</a:t>
            </a:r>
            <a:r>
              <a:rPr sz="2200" spc="3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optante</a:t>
            </a:r>
            <a:r>
              <a:rPr sz="2200" spc="2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pelo</a:t>
            </a:r>
            <a:r>
              <a:rPr sz="2200" spc="3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regime</a:t>
            </a:r>
            <a:r>
              <a:rPr sz="2200" spc="3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único</a:t>
            </a:r>
            <a:r>
              <a:rPr sz="2200" spc="3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3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3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trata</a:t>
            </a:r>
            <a:r>
              <a:rPr sz="2200" spc="2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295" dirty="0">
                <a:latin typeface="Arial MT"/>
                <a:cs typeface="Arial MT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3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1º</a:t>
            </a:r>
            <a:r>
              <a:rPr sz="2200" spc="30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apurar</a:t>
            </a:r>
            <a:r>
              <a:rPr sz="2200" b="1" spc="2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3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recolher</a:t>
            </a:r>
            <a:r>
              <a:rPr sz="2200" b="1" spc="29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os </a:t>
            </a:r>
            <a:r>
              <a:rPr sz="2200" b="1" dirty="0">
                <a:latin typeface="Arial"/>
                <a:cs typeface="Arial"/>
              </a:rPr>
              <a:t>tributos</a:t>
            </a:r>
            <a:r>
              <a:rPr sz="2200" b="1" spc="4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previstos</a:t>
            </a:r>
            <a:r>
              <a:rPr sz="2200" b="1" spc="4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nos</a:t>
            </a:r>
            <a:r>
              <a:rPr sz="2200" b="1" spc="4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arts.</a:t>
            </a:r>
            <a:r>
              <a:rPr sz="2200" b="1" spc="459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156-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39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4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195,</a:t>
            </a:r>
            <a:r>
              <a:rPr sz="2200" b="1" spc="4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</a:t>
            </a:r>
            <a:r>
              <a:rPr sz="2200" dirty="0">
                <a:latin typeface="Arial MT"/>
                <a:cs typeface="Arial MT"/>
              </a:rPr>
              <a:t>,</a:t>
            </a:r>
            <a:r>
              <a:rPr sz="2200" spc="459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nos</a:t>
            </a:r>
            <a:r>
              <a:rPr sz="2200" spc="4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termos</a:t>
            </a:r>
            <a:r>
              <a:rPr sz="2200" spc="4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estabelecidos</a:t>
            </a:r>
            <a:r>
              <a:rPr sz="2200" spc="4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nesses</a:t>
            </a:r>
            <a:r>
              <a:rPr sz="2200" spc="4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artigos, </a:t>
            </a:r>
            <a:r>
              <a:rPr sz="2200" dirty="0">
                <a:latin typeface="Arial MT"/>
                <a:cs typeface="Arial MT"/>
              </a:rPr>
              <a:t>hipótese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em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as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parcelas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eles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relativas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não</a:t>
            </a:r>
            <a:r>
              <a:rPr sz="2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serão</a:t>
            </a:r>
            <a:r>
              <a:rPr sz="22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cobradas</a:t>
            </a:r>
            <a:r>
              <a:rPr sz="2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pelo</a:t>
            </a:r>
            <a:r>
              <a:rPr sz="22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regime</a:t>
            </a:r>
            <a:r>
              <a:rPr sz="2200" b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único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 marR="6985" algn="just">
              <a:lnSpc>
                <a:spcPts val="2210"/>
              </a:lnSpc>
              <a:spcBef>
                <a:spcPts val="2380"/>
              </a:spcBef>
            </a:pP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48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3º</a:t>
            </a:r>
            <a:r>
              <a:rPr sz="2200" spc="4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</a:t>
            </a:r>
            <a:r>
              <a:rPr sz="2200" spc="4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hipótese</a:t>
            </a:r>
            <a:r>
              <a:rPr sz="2200" spc="4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4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4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recolhimento</a:t>
            </a:r>
            <a:r>
              <a:rPr sz="2200" spc="43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4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tributos</a:t>
            </a:r>
            <a:r>
              <a:rPr sz="2200" spc="4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previstos</a:t>
            </a:r>
            <a:r>
              <a:rPr sz="2200" spc="4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nos</a:t>
            </a:r>
            <a:r>
              <a:rPr sz="2200" spc="4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arts.</a:t>
            </a:r>
            <a:r>
              <a:rPr sz="2200" spc="42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156-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3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4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195,</a:t>
            </a:r>
            <a:r>
              <a:rPr sz="2200" spc="4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V,</a:t>
            </a:r>
            <a:r>
              <a:rPr sz="2200" spc="42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ser </a:t>
            </a:r>
            <a:r>
              <a:rPr sz="2200" dirty="0">
                <a:latin typeface="Arial MT"/>
                <a:cs typeface="Arial MT"/>
              </a:rPr>
              <a:t>realizado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por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meio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regime</a:t>
            </a:r>
            <a:r>
              <a:rPr sz="2200" u="heavy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único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trata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1º,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enquanto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perdurar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opção:</a:t>
            </a:r>
            <a:endParaRPr sz="2200">
              <a:latin typeface="Arial MT"/>
              <a:cs typeface="Arial MT"/>
            </a:endParaRPr>
          </a:p>
          <a:p>
            <a:pPr marL="12700" marR="6350" algn="just">
              <a:lnSpc>
                <a:spcPts val="2200"/>
              </a:lnSpc>
              <a:spcBef>
                <a:spcPts val="2400"/>
              </a:spcBef>
            </a:pPr>
            <a:r>
              <a:rPr sz="2200" dirty="0">
                <a:latin typeface="Arial MT"/>
                <a:cs typeface="Arial MT"/>
              </a:rPr>
              <a:t>I.-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não</a:t>
            </a:r>
            <a:r>
              <a:rPr sz="2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será</a:t>
            </a:r>
            <a:r>
              <a:rPr sz="22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permitida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a</a:t>
            </a:r>
            <a:r>
              <a:rPr sz="2200" u="heavy" spc="-25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apropriação</a:t>
            </a:r>
            <a:r>
              <a:rPr sz="2200" u="heavy" spc="-15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de</a:t>
            </a:r>
            <a:r>
              <a:rPr sz="2200" u="heavy" spc="-25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créditos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tributos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previstos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arts.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156-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1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195, </a:t>
            </a:r>
            <a:r>
              <a:rPr sz="2200" spc="-65" dirty="0">
                <a:latin typeface="Arial MT"/>
                <a:cs typeface="Arial MT"/>
              </a:rPr>
              <a:t>V,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pelo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contribuinte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optante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pelo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regime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único;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e</a:t>
            </a:r>
            <a:endParaRPr sz="2200">
              <a:latin typeface="Arial MT"/>
              <a:cs typeface="Arial MT"/>
            </a:endParaRPr>
          </a:p>
          <a:p>
            <a:pPr marL="12700" marR="5080" algn="just">
              <a:lnSpc>
                <a:spcPct val="86100"/>
              </a:lnSpc>
              <a:spcBef>
                <a:spcPts val="2335"/>
              </a:spcBef>
            </a:pPr>
            <a:r>
              <a:rPr sz="2200" dirty="0">
                <a:latin typeface="Arial MT"/>
                <a:cs typeface="Arial MT"/>
              </a:rPr>
              <a:t>II.-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será</a:t>
            </a:r>
            <a:r>
              <a:rPr sz="2200" b="1" u="sng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permitida</a:t>
            </a:r>
            <a:r>
              <a:rPr sz="2200" b="1" u="sng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a</a:t>
            </a:r>
            <a:r>
              <a:rPr sz="2200" u="sng" spc="75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apropriação</a:t>
            </a:r>
            <a:r>
              <a:rPr sz="2200" u="sng" spc="75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de</a:t>
            </a:r>
            <a:r>
              <a:rPr sz="2200" u="sng" spc="75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sng" dirty="0"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créditos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tributos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previstos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nos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arts.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156-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195,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V, </a:t>
            </a:r>
            <a:r>
              <a:rPr sz="2200" b="1" dirty="0">
                <a:latin typeface="Arial"/>
                <a:cs typeface="Arial"/>
              </a:rPr>
              <a:t>pelo</a:t>
            </a:r>
            <a:r>
              <a:rPr sz="2200" b="1" spc="2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adquirente</a:t>
            </a:r>
            <a:r>
              <a:rPr sz="2200" b="1" spc="2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não</a:t>
            </a:r>
            <a:r>
              <a:rPr sz="2200" b="1" spc="2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optante</a:t>
            </a:r>
            <a:r>
              <a:rPr sz="2200" b="1" spc="24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pelo</a:t>
            </a:r>
            <a:r>
              <a:rPr sz="2200" spc="2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regime</a:t>
            </a:r>
            <a:r>
              <a:rPr sz="2200" spc="2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único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2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229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trata</a:t>
            </a:r>
            <a:r>
              <a:rPr sz="2200" spc="2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235" dirty="0">
                <a:latin typeface="Arial MT"/>
                <a:cs typeface="Arial MT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1º</a:t>
            </a:r>
            <a:r>
              <a:rPr sz="2200" spc="2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2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bens</a:t>
            </a:r>
            <a:r>
              <a:rPr sz="2200" spc="229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materiais</a:t>
            </a:r>
            <a:r>
              <a:rPr sz="2200" spc="229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ou </a:t>
            </a:r>
            <a:r>
              <a:rPr sz="2200" dirty="0">
                <a:latin typeface="Arial MT"/>
                <a:cs typeface="Arial MT"/>
              </a:rPr>
              <a:t>imateriais,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inclusive</a:t>
            </a:r>
            <a:r>
              <a:rPr sz="2200" spc="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direitos,</a:t>
            </a:r>
            <a:r>
              <a:rPr sz="2200" spc="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serviços</a:t>
            </a:r>
            <a:r>
              <a:rPr sz="2200" spc="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</a:t>
            </a:r>
            <a:r>
              <a:rPr sz="2200" spc="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optante,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em</a:t>
            </a:r>
            <a:r>
              <a:rPr sz="2200" u="heavy" spc="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montante</a:t>
            </a:r>
            <a:r>
              <a:rPr sz="2200" u="heavy" spc="10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equivalente</a:t>
            </a:r>
            <a:r>
              <a:rPr sz="2200" u="heavy" spc="8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ao</a:t>
            </a:r>
            <a:r>
              <a:rPr sz="2200" u="heavy" spc="10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cobrado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por</a:t>
            </a:r>
            <a:r>
              <a:rPr sz="2200" u="heavy" spc="-5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meio</a:t>
            </a:r>
            <a:r>
              <a:rPr sz="2200" u="heavy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do</a:t>
            </a:r>
            <a:r>
              <a:rPr sz="2200" u="heavy" spc="-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regime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único</a:t>
            </a:r>
            <a:r>
              <a:rPr sz="2200" spc="-10" dirty="0">
                <a:latin typeface="Arial MT"/>
                <a:cs typeface="Arial MT"/>
              </a:rPr>
              <a:t>."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Simples</a:t>
            </a:r>
            <a:r>
              <a:rPr spc="-180" dirty="0"/>
              <a:t> </a:t>
            </a:r>
            <a:r>
              <a:rPr spc="-40" dirty="0"/>
              <a:t>Nacional</a:t>
            </a:r>
            <a:r>
              <a:rPr spc="-145" dirty="0"/>
              <a:t> </a:t>
            </a:r>
            <a:r>
              <a:rPr dirty="0"/>
              <a:t>–</a:t>
            </a:r>
            <a:r>
              <a:rPr spc="-140" dirty="0"/>
              <a:t> </a:t>
            </a:r>
            <a:r>
              <a:rPr dirty="0"/>
              <a:t>EC</a:t>
            </a:r>
            <a:r>
              <a:rPr spc="-160" dirty="0"/>
              <a:t> </a:t>
            </a:r>
            <a:r>
              <a:rPr spc="-10" dirty="0"/>
              <a:t>132/2023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663" y="1637792"/>
            <a:ext cx="11582400" cy="4378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8255" algn="just">
              <a:lnSpc>
                <a:spcPts val="3000"/>
              </a:lnSpc>
              <a:spcBef>
                <a:spcPts val="495"/>
              </a:spcBef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optante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pelo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Nacional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poderá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escolher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entre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incluir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ou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não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IBS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a </a:t>
            </a:r>
            <a:r>
              <a:rPr sz="2800" b="1" dirty="0">
                <a:latin typeface="Calibri"/>
                <a:cs typeface="Calibri"/>
              </a:rPr>
              <a:t>CBS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no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regime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recolhimento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unificado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3020"/>
              </a:lnSpc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800" u="heavy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25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IBS</a:t>
            </a:r>
            <a:r>
              <a:rPr sz="2800" u="heavy" spc="25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25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CBS</a:t>
            </a:r>
            <a:r>
              <a:rPr sz="2800" u="heavy" spc="2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forem</a:t>
            </a:r>
            <a:r>
              <a:rPr sz="2800" u="heavy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incluídos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micro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pequena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empresa</a:t>
            </a:r>
            <a:r>
              <a:rPr sz="2800" spc="25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não</a:t>
            </a:r>
            <a:r>
              <a:rPr sz="2800" spc="2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aproveitará </a:t>
            </a:r>
            <a:r>
              <a:rPr sz="2800" dirty="0">
                <a:latin typeface="Calibri"/>
                <a:cs typeface="Calibri"/>
              </a:rPr>
              <a:t>créditos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suas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aquisições,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mas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poderá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repassar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crédito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correspondente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IBS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CBS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incluído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Nacional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aos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adquirentes.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89300"/>
              </a:lnSpc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2800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recolher</a:t>
            </a:r>
            <a:r>
              <a:rPr sz="2800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IBS</a:t>
            </a:r>
            <a:r>
              <a:rPr sz="2800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u="heavy" spc="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u="heavy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CBS</a:t>
            </a:r>
            <a:r>
              <a:rPr sz="2800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separadamente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conforme</a:t>
            </a:r>
            <a:r>
              <a:rPr sz="2800" spc="6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regime</a:t>
            </a:r>
            <a:r>
              <a:rPr sz="2800" spc="6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ordinário</a:t>
            </a:r>
            <a:r>
              <a:rPr sz="2800" spc="75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tributação,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aproveita</a:t>
            </a:r>
            <a:r>
              <a:rPr sz="2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repassa</a:t>
            </a:r>
            <a:r>
              <a:rPr sz="28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créditos</a:t>
            </a:r>
            <a:r>
              <a:rPr sz="28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normalmente,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sem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afetar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benefícios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garantidos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pelo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Nacional.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967" y="1518615"/>
            <a:ext cx="2738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(Simples</a:t>
            </a:r>
            <a:r>
              <a:rPr sz="2800" b="1" spc="-10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Nacional)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155" y="2373248"/>
            <a:ext cx="278003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IBS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ISS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+</a:t>
            </a:r>
            <a:r>
              <a:rPr sz="28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ICMS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CBS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PIS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+</a:t>
            </a:r>
            <a:r>
              <a:rPr sz="28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COFINS</a:t>
            </a:r>
            <a:endParaRPr sz="2800">
              <a:latin typeface="Calibri"/>
              <a:cs typeface="Calibri"/>
            </a:endParaRPr>
          </a:p>
          <a:p>
            <a:pPr marL="908685" marR="892175" indent="207010">
              <a:lnSpc>
                <a:spcPct val="100000"/>
              </a:lnSpc>
              <a:spcBef>
                <a:spcPts val="3365"/>
              </a:spcBef>
            </a:pP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CPP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CSLL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IPI</a:t>
            </a:r>
            <a:r>
              <a:rPr sz="28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IS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5670" y="1683766"/>
            <a:ext cx="7311390" cy="3436620"/>
            <a:chOff x="4725670" y="1683766"/>
            <a:chExt cx="7311390" cy="3436620"/>
          </a:xfrm>
        </p:grpSpPr>
        <p:sp>
          <p:nvSpPr>
            <p:cNvPr id="5" name="object 5"/>
            <p:cNvSpPr/>
            <p:nvPr/>
          </p:nvSpPr>
          <p:spPr>
            <a:xfrm>
              <a:off x="4864608" y="2005584"/>
              <a:ext cx="1831975" cy="949325"/>
            </a:xfrm>
            <a:custGeom>
              <a:avLst/>
              <a:gdLst/>
              <a:ahLst/>
              <a:cxnLst/>
              <a:rect l="l" t="t" r="r" b="b"/>
              <a:pathLst>
                <a:path w="1831975" h="949325">
                  <a:moveTo>
                    <a:pt x="1356994" y="0"/>
                  </a:moveTo>
                  <a:lnTo>
                    <a:pt x="1356994" y="237236"/>
                  </a:lnTo>
                  <a:lnTo>
                    <a:pt x="0" y="237236"/>
                  </a:lnTo>
                  <a:lnTo>
                    <a:pt x="0" y="711707"/>
                  </a:lnTo>
                  <a:lnTo>
                    <a:pt x="1356994" y="711707"/>
                  </a:lnTo>
                  <a:lnTo>
                    <a:pt x="1356994" y="948943"/>
                  </a:lnTo>
                  <a:lnTo>
                    <a:pt x="1831720" y="474471"/>
                  </a:lnTo>
                  <a:lnTo>
                    <a:pt x="1356994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4608" y="2005584"/>
              <a:ext cx="1831975" cy="949325"/>
            </a:xfrm>
            <a:custGeom>
              <a:avLst/>
              <a:gdLst/>
              <a:ahLst/>
              <a:cxnLst/>
              <a:rect l="l" t="t" r="r" b="b"/>
              <a:pathLst>
                <a:path w="1831975" h="949325">
                  <a:moveTo>
                    <a:pt x="0" y="237236"/>
                  </a:moveTo>
                  <a:lnTo>
                    <a:pt x="1356994" y="237236"/>
                  </a:lnTo>
                  <a:lnTo>
                    <a:pt x="1356994" y="0"/>
                  </a:lnTo>
                  <a:lnTo>
                    <a:pt x="1831720" y="474471"/>
                  </a:lnTo>
                  <a:lnTo>
                    <a:pt x="1356994" y="948943"/>
                  </a:lnTo>
                  <a:lnTo>
                    <a:pt x="1356994" y="711707"/>
                  </a:lnTo>
                  <a:lnTo>
                    <a:pt x="0" y="711707"/>
                  </a:lnTo>
                  <a:lnTo>
                    <a:pt x="0" y="23723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2020" y="4165092"/>
              <a:ext cx="1964689" cy="949325"/>
            </a:xfrm>
            <a:custGeom>
              <a:avLst/>
              <a:gdLst/>
              <a:ahLst/>
              <a:cxnLst/>
              <a:rect l="l" t="t" r="r" b="b"/>
              <a:pathLst>
                <a:path w="1964690" h="949325">
                  <a:moveTo>
                    <a:pt x="1489455" y="0"/>
                  </a:moveTo>
                  <a:lnTo>
                    <a:pt x="1489455" y="237235"/>
                  </a:lnTo>
                  <a:lnTo>
                    <a:pt x="0" y="237235"/>
                  </a:lnTo>
                  <a:lnTo>
                    <a:pt x="0" y="711707"/>
                  </a:lnTo>
                  <a:lnTo>
                    <a:pt x="1489455" y="711707"/>
                  </a:lnTo>
                  <a:lnTo>
                    <a:pt x="1489455" y="948943"/>
                  </a:lnTo>
                  <a:lnTo>
                    <a:pt x="1964181" y="474471"/>
                  </a:lnTo>
                  <a:lnTo>
                    <a:pt x="1489455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2020" y="4165092"/>
              <a:ext cx="1964689" cy="949325"/>
            </a:xfrm>
            <a:custGeom>
              <a:avLst/>
              <a:gdLst/>
              <a:ahLst/>
              <a:cxnLst/>
              <a:rect l="l" t="t" r="r" b="b"/>
              <a:pathLst>
                <a:path w="1964690" h="949325">
                  <a:moveTo>
                    <a:pt x="0" y="237235"/>
                  </a:moveTo>
                  <a:lnTo>
                    <a:pt x="1489455" y="237235"/>
                  </a:lnTo>
                  <a:lnTo>
                    <a:pt x="1489455" y="0"/>
                  </a:lnTo>
                  <a:lnTo>
                    <a:pt x="1964181" y="474471"/>
                  </a:lnTo>
                  <a:lnTo>
                    <a:pt x="1489455" y="948943"/>
                  </a:lnTo>
                  <a:lnTo>
                    <a:pt x="1489455" y="711707"/>
                  </a:lnTo>
                  <a:lnTo>
                    <a:pt x="0" y="711707"/>
                  </a:lnTo>
                  <a:lnTo>
                    <a:pt x="0" y="23723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50608" y="1690116"/>
              <a:ext cx="4879975" cy="1738630"/>
            </a:xfrm>
            <a:custGeom>
              <a:avLst/>
              <a:gdLst/>
              <a:ahLst/>
              <a:cxnLst/>
              <a:rect l="l" t="t" r="r" b="b"/>
              <a:pathLst>
                <a:path w="4879975" h="1738629">
                  <a:moveTo>
                    <a:pt x="4589907" y="0"/>
                  </a:moveTo>
                  <a:lnTo>
                    <a:pt x="289814" y="0"/>
                  </a:lnTo>
                  <a:lnTo>
                    <a:pt x="242824" y="3810"/>
                  </a:lnTo>
                  <a:lnTo>
                    <a:pt x="198247" y="14732"/>
                  </a:lnTo>
                  <a:lnTo>
                    <a:pt x="156591" y="32385"/>
                  </a:lnTo>
                  <a:lnTo>
                    <a:pt x="118618" y="55880"/>
                  </a:lnTo>
                  <a:lnTo>
                    <a:pt x="84836" y="84836"/>
                  </a:lnTo>
                  <a:lnTo>
                    <a:pt x="55880" y="118618"/>
                  </a:lnTo>
                  <a:lnTo>
                    <a:pt x="32385" y="156591"/>
                  </a:lnTo>
                  <a:lnTo>
                    <a:pt x="14732" y="198120"/>
                  </a:lnTo>
                  <a:lnTo>
                    <a:pt x="3810" y="242824"/>
                  </a:lnTo>
                  <a:lnTo>
                    <a:pt x="0" y="289687"/>
                  </a:lnTo>
                  <a:lnTo>
                    <a:pt x="0" y="1448816"/>
                  </a:lnTo>
                  <a:lnTo>
                    <a:pt x="3810" y="1495679"/>
                  </a:lnTo>
                  <a:lnTo>
                    <a:pt x="14732" y="1540383"/>
                  </a:lnTo>
                  <a:lnTo>
                    <a:pt x="32385" y="1581912"/>
                  </a:lnTo>
                  <a:lnTo>
                    <a:pt x="55880" y="1619885"/>
                  </a:lnTo>
                  <a:lnTo>
                    <a:pt x="84836" y="1653667"/>
                  </a:lnTo>
                  <a:lnTo>
                    <a:pt x="118618" y="1682623"/>
                  </a:lnTo>
                  <a:lnTo>
                    <a:pt x="156591" y="1706118"/>
                  </a:lnTo>
                  <a:lnTo>
                    <a:pt x="198247" y="1723771"/>
                  </a:lnTo>
                  <a:lnTo>
                    <a:pt x="242824" y="1734693"/>
                  </a:lnTo>
                  <a:lnTo>
                    <a:pt x="289814" y="1738503"/>
                  </a:lnTo>
                  <a:lnTo>
                    <a:pt x="4589907" y="1738503"/>
                  </a:lnTo>
                  <a:lnTo>
                    <a:pt x="4636897" y="1734693"/>
                  </a:lnTo>
                  <a:lnTo>
                    <a:pt x="4681474" y="1723771"/>
                  </a:lnTo>
                  <a:lnTo>
                    <a:pt x="4723130" y="1706118"/>
                  </a:lnTo>
                  <a:lnTo>
                    <a:pt x="4761103" y="1682623"/>
                  </a:lnTo>
                  <a:lnTo>
                    <a:pt x="4794885" y="1653667"/>
                  </a:lnTo>
                  <a:lnTo>
                    <a:pt x="4823841" y="1619885"/>
                  </a:lnTo>
                  <a:lnTo>
                    <a:pt x="4847336" y="1581912"/>
                  </a:lnTo>
                  <a:lnTo>
                    <a:pt x="4864989" y="1540383"/>
                  </a:lnTo>
                  <a:lnTo>
                    <a:pt x="4875911" y="1495679"/>
                  </a:lnTo>
                  <a:lnTo>
                    <a:pt x="4879721" y="1448816"/>
                  </a:lnTo>
                  <a:lnTo>
                    <a:pt x="4879721" y="289687"/>
                  </a:lnTo>
                  <a:lnTo>
                    <a:pt x="4875911" y="242824"/>
                  </a:lnTo>
                  <a:lnTo>
                    <a:pt x="4864989" y="198120"/>
                  </a:lnTo>
                  <a:lnTo>
                    <a:pt x="4847336" y="156591"/>
                  </a:lnTo>
                  <a:lnTo>
                    <a:pt x="4823841" y="118618"/>
                  </a:lnTo>
                  <a:lnTo>
                    <a:pt x="4794885" y="84836"/>
                  </a:lnTo>
                  <a:lnTo>
                    <a:pt x="4761103" y="55880"/>
                  </a:lnTo>
                  <a:lnTo>
                    <a:pt x="4723130" y="32385"/>
                  </a:lnTo>
                  <a:lnTo>
                    <a:pt x="4681474" y="14732"/>
                  </a:lnTo>
                  <a:lnTo>
                    <a:pt x="4636897" y="3810"/>
                  </a:lnTo>
                  <a:lnTo>
                    <a:pt x="4589907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0608" y="1690116"/>
              <a:ext cx="4879975" cy="1738630"/>
            </a:xfrm>
            <a:custGeom>
              <a:avLst/>
              <a:gdLst/>
              <a:ahLst/>
              <a:cxnLst/>
              <a:rect l="l" t="t" r="r" b="b"/>
              <a:pathLst>
                <a:path w="4879975" h="1738629">
                  <a:moveTo>
                    <a:pt x="0" y="289687"/>
                  </a:moveTo>
                  <a:lnTo>
                    <a:pt x="3810" y="242824"/>
                  </a:lnTo>
                  <a:lnTo>
                    <a:pt x="14732" y="198120"/>
                  </a:lnTo>
                  <a:lnTo>
                    <a:pt x="32385" y="156591"/>
                  </a:lnTo>
                  <a:lnTo>
                    <a:pt x="55880" y="118618"/>
                  </a:lnTo>
                  <a:lnTo>
                    <a:pt x="84836" y="84836"/>
                  </a:lnTo>
                  <a:lnTo>
                    <a:pt x="118618" y="55880"/>
                  </a:lnTo>
                  <a:lnTo>
                    <a:pt x="156591" y="32385"/>
                  </a:lnTo>
                  <a:lnTo>
                    <a:pt x="198247" y="14732"/>
                  </a:lnTo>
                  <a:lnTo>
                    <a:pt x="242824" y="3810"/>
                  </a:lnTo>
                  <a:lnTo>
                    <a:pt x="289814" y="0"/>
                  </a:lnTo>
                  <a:lnTo>
                    <a:pt x="4589907" y="0"/>
                  </a:lnTo>
                  <a:lnTo>
                    <a:pt x="4636897" y="3810"/>
                  </a:lnTo>
                  <a:lnTo>
                    <a:pt x="4681474" y="14732"/>
                  </a:lnTo>
                  <a:lnTo>
                    <a:pt x="4723130" y="32385"/>
                  </a:lnTo>
                  <a:lnTo>
                    <a:pt x="4761103" y="55880"/>
                  </a:lnTo>
                  <a:lnTo>
                    <a:pt x="4794885" y="84836"/>
                  </a:lnTo>
                  <a:lnTo>
                    <a:pt x="4823841" y="118618"/>
                  </a:lnTo>
                  <a:lnTo>
                    <a:pt x="4847336" y="156591"/>
                  </a:lnTo>
                  <a:lnTo>
                    <a:pt x="4864989" y="198120"/>
                  </a:lnTo>
                  <a:lnTo>
                    <a:pt x="4875911" y="242824"/>
                  </a:lnTo>
                  <a:lnTo>
                    <a:pt x="4879721" y="289687"/>
                  </a:lnTo>
                  <a:lnTo>
                    <a:pt x="4879721" y="1448816"/>
                  </a:lnTo>
                  <a:lnTo>
                    <a:pt x="4875911" y="1495679"/>
                  </a:lnTo>
                  <a:lnTo>
                    <a:pt x="4864989" y="1540383"/>
                  </a:lnTo>
                  <a:lnTo>
                    <a:pt x="4847336" y="1581912"/>
                  </a:lnTo>
                  <a:lnTo>
                    <a:pt x="4823841" y="1619885"/>
                  </a:lnTo>
                  <a:lnTo>
                    <a:pt x="4794885" y="1653667"/>
                  </a:lnTo>
                  <a:lnTo>
                    <a:pt x="4761103" y="1682623"/>
                  </a:lnTo>
                  <a:lnTo>
                    <a:pt x="4723130" y="1706118"/>
                  </a:lnTo>
                  <a:lnTo>
                    <a:pt x="4681474" y="1723771"/>
                  </a:lnTo>
                  <a:lnTo>
                    <a:pt x="4636897" y="1734693"/>
                  </a:lnTo>
                  <a:lnTo>
                    <a:pt x="4589907" y="1738503"/>
                  </a:lnTo>
                  <a:lnTo>
                    <a:pt x="289814" y="1738503"/>
                  </a:lnTo>
                  <a:lnTo>
                    <a:pt x="242824" y="1734693"/>
                  </a:lnTo>
                  <a:lnTo>
                    <a:pt x="198247" y="1723771"/>
                  </a:lnTo>
                  <a:lnTo>
                    <a:pt x="156591" y="1706118"/>
                  </a:lnTo>
                  <a:lnTo>
                    <a:pt x="118618" y="1682623"/>
                  </a:lnTo>
                  <a:lnTo>
                    <a:pt x="84836" y="1653667"/>
                  </a:lnTo>
                  <a:lnTo>
                    <a:pt x="55880" y="1619885"/>
                  </a:lnTo>
                  <a:lnTo>
                    <a:pt x="32385" y="1581912"/>
                  </a:lnTo>
                  <a:lnTo>
                    <a:pt x="14732" y="1540383"/>
                  </a:lnTo>
                  <a:lnTo>
                    <a:pt x="3810" y="1495679"/>
                  </a:lnTo>
                  <a:lnTo>
                    <a:pt x="0" y="1448816"/>
                  </a:lnTo>
                  <a:lnTo>
                    <a:pt x="0" y="28968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18246" y="1959990"/>
            <a:ext cx="3557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Não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aproveita</a:t>
            </a:r>
            <a:r>
              <a:rPr sz="2400" b="1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crédito</a:t>
            </a:r>
            <a:r>
              <a:rPr sz="2400" b="1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das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aquisições</a:t>
            </a:r>
            <a:r>
              <a:rPr sz="24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mercadorias</a:t>
            </a:r>
            <a:r>
              <a:rPr sz="2400" b="1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FFF00"/>
                </a:solidFill>
                <a:latin typeface="Calibri"/>
                <a:cs typeface="Calibri"/>
              </a:rPr>
              <a:t>e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serviços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144257" y="3995673"/>
            <a:ext cx="4753610" cy="1614170"/>
            <a:chOff x="7144257" y="3995673"/>
            <a:chExt cx="4753610" cy="1614170"/>
          </a:xfrm>
        </p:grpSpPr>
        <p:sp>
          <p:nvSpPr>
            <p:cNvPr id="13" name="object 13"/>
            <p:cNvSpPr/>
            <p:nvPr/>
          </p:nvSpPr>
          <p:spPr>
            <a:xfrm>
              <a:off x="7150607" y="4002023"/>
              <a:ext cx="4740910" cy="1601470"/>
            </a:xfrm>
            <a:custGeom>
              <a:avLst/>
              <a:gdLst/>
              <a:ahLst/>
              <a:cxnLst/>
              <a:rect l="l" t="t" r="r" b="b"/>
              <a:pathLst>
                <a:path w="4740909" h="1601470">
                  <a:moveTo>
                    <a:pt x="4473829" y="0"/>
                  </a:moveTo>
                  <a:lnTo>
                    <a:pt x="266953" y="0"/>
                  </a:lnTo>
                  <a:lnTo>
                    <a:pt x="218948" y="4318"/>
                  </a:lnTo>
                  <a:lnTo>
                    <a:pt x="173736" y="16637"/>
                  </a:lnTo>
                  <a:lnTo>
                    <a:pt x="132207" y="36449"/>
                  </a:lnTo>
                  <a:lnTo>
                    <a:pt x="94996" y="62737"/>
                  </a:lnTo>
                  <a:lnTo>
                    <a:pt x="62738" y="94868"/>
                  </a:lnTo>
                  <a:lnTo>
                    <a:pt x="36449" y="132206"/>
                  </a:lnTo>
                  <a:lnTo>
                    <a:pt x="16637" y="173736"/>
                  </a:lnTo>
                  <a:lnTo>
                    <a:pt x="4318" y="218948"/>
                  </a:lnTo>
                  <a:lnTo>
                    <a:pt x="0" y="266826"/>
                  </a:lnTo>
                  <a:lnTo>
                    <a:pt x="0" y="1334516"/>
                  </a:lnTo>
                  <a:lnTo>
                    <a:pt x="4318" y="1382395"/>
                  </a:lnTo>
                  <a:lnTo>
                    <a:pt x="16637" y="1427607"/>
                  </a:lnTo>
                  <a:lnTo>
                    <a:pt x="36449" y="1469136"/>
                  </a:lnTo>
                  <a:lnTo>
                    <a:pt x="62738" y="1506473"/>
                  </a:lnTo>
                  <a:lnTo>
                    <a:pt x="94996" y="1538605"/>
                  </a:lnTo>
                  <a:lnTo>
                    <a:pt x="132207" y="1564894"/>
                  </a:lnTo>
                  <a:lnTo>
                    <a:pt x="173736" y="1584706"/>
                  </a:lnTo>
                  <a:lnTo>
                    <a:pt x="218948" y="1597037"/>
                  </a:lnTo>
                  <a:lnTo>
                    <a:pt x="266953" y="1601342"/>
                  </a:lnTo>
                  <a:lnTo>
                    <a:pt x="4473829" y="1601342"/>
                  </a:lnTo>
                  <a:lnTo>
                    <a:pt x="4521835" y="1597037"/>
                  </a:lnTo>
                  <a:lnTo>
                    <a:pt x="4567047" y="1584706"/>
                  </a:lnTo>
                  <a:lnTo>
                    <a:pt x="4608576" y="1564894"/>
                  </a:lnTo>
                  <a:lnTo>
                    <a:pt x="4645787" y="1538605"/>
                  </a:lnTo>
                  <a:lnTo>
                    <a:pt x="4678045" y="1506473"/>
                  </a:lnTo>
                  <a:lnTo>
                    <a:pt x="4704334" y="1469136"/>
                  </a:lnTo>
                  <a:lnTo>
                    <a:pt x="4724146" y="1427607"/>
                  </a:lnTo>
                  <a:lnTo>
                    <a:pt x="4736465" y="1382395"/>
                  </a:lnTo>
                  <a:lnTo>
                    <a:pt x="4740783" y="1334516"/>
                  </a:lnTo>
                  <a:lnTo>
                    <a:pt x="4740783" y="266826"/>
                  </a:lnTo>
                  <a:lnTo>
                    <a:pt x="4736465" y="218948"/>
                  </a:lnTo>
                  <a:lnTo>
                    <a:pt x="4724146" y="173736"/>
                  </a:lnTo>
                  <a:lnTo>
                    <a:pt x="4704334" y="132206"/>
                  </a:lnTo>
                  <a:lnTo>
                    <a:pt x="4678045" y="94868"/>
                  </a:lnTo>
                  <a:lnTo>
                    <a:pt x="4645787" y="62737"/>
                  </a:lnTo>
                  <a:lnTo>
                    <a:pt x="4608576" y="36449"/>
                  </a:lnTo>
                  <a:lnTo>
                    <a:pt x="4567047" y="16637"/>
                  </a:lnTo>
                  <a:lnTo>
                    <a:pt x="4521835" y="4318"/>
                  </a:lnTo>
                  <a:lnTo>
                    <a:pt x="4473829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50607" y="4002023"/>
              <a:ext cx="4740910" cy="1601470"/>
            </a:xfrm>
            <a:custGeom>
              <a:avLst/>
              <a:gdLst/>
              <a:ahLst/>
              <a:cxnLst/>
              <a:rect l="l" t="t" r="r" b="b"/>
              <a:pathLst>
                <a:path w="4740909" h="1601470">
                  <a:moveTo>
                    <a:pt x="0" y="266826"/>
                  </a:moveTo>
                  <a:lnTo>
                    <a:pt x="4318" y="218948"/>
                  </a:lnTo>
                  <a:lnTo>
                    <a:pt x="16637" y="173736"/>
                  </a:lnTo>
                  <a:lnTo>
                    <a:pt x="36449" y="132206"/>
                  </a:lnTo>
                  <a:lnTo>
                    <a:pt x="62738" y="94868"/>
                  </a:lnTo>
                  <a:lnTo>
                    <a:pt x="94996" y="62737"/>
                  </a:lnTo>
                  <a:lnTo>
                    <a:pt x="132207" y="36449"/>
                  </a:lnTo>
                  <a:lnTo>
                    <a:pt x="173736" y="16637"/>
                  </a:lnTo>
                  <a:lnTo>
                    <a:pt x="218948" y="4318"/>
                  </a:lnTo>
                  <a:lnTo>
                    <a:pt x="266953" y="0"/>
                  </a:lnTo>
                  <a:lnTo>
                    <a:pt x="4473829" y="0"/>
                  </a:lnTo>
                  <a:lnTo>
                    <a:pt x="4521835" y="4318"/>
                  </a:lnTo>
                  <a:lnTo>
                    <a:pt x="4567047" y="16637"/>
                  </a:lnTo>
                  <a:lnTo>
                    <a:pt x="4608576" y="36449"/>
                  </a:lnTo>
                  <a:lnTo>
                    <a:pt x="4645787" y="62737"/>
                  </a:lnTo>
                  <a:lnTo>
                    <a:pt x="4678045" y="94868"/>
                  </a:lnTo>
                  <a:lnTo>
                    <a:pt x="4704334" y="132206"/>
                  </a:lnTo>
                  <a:lnTo>
                    <a:pt x="4724146" y="173736"/>
                  </a:lnTo>
                  <a:lnTo>
                    <a:pt x="4736465" y="218948"/>
                  </a:lnTo>
                  <a:lnTo>
                    <a:pt x="4740783" y="266826"/>
                  </a:lnTo>
                  <a:lnTo>
                    <a:pt x="4740783" y="1334516"/>
                  </a:lnTo>
                  <a:lnTo>
                    <a:pt x="4736465" y="1382395"/>
                  </a:lnTo>
                  <a:lnTo>
                    <a:pt x="4724146" y="1427607"/>
                  </a:lnTo>
                  <a:lnTo>
                    <a:pt x="4704334" y="1469136"/>
                  </a:lnTo>
                  <a:lnTo>
                    <a:pt x="4678045" y="1506473"/>
                  </a:lnTo>
                  <a:lnTo>
                    <a:pt x="4645787" y="1538605"/>
                  </a:lnTo>
                  <a:lnTo>
                    <a:pt x="4608576" y="1564894"/>
                  </a:lnTo>
                  <a:lnTo>
                    <a:pt x="4567047" y="1584706"/>
                  </a:lnTo>
                  <a:lnTo>
                    <a:pt x="4521835" y="1597037"/>
                  </a:lnTo>
                  <a:lnTo>
                    <a:pt x="4473829" y="1601342"/>
                  </a:lnTo>
                  <a:lnTo>
                    <a:pt x="266953" y="1601342"/>
                  </a:lnTo>
                  <a:lnTo>
                    <a:pt x="218948" y="1597037"/>
                  </a:lnTo>
                  <a:lnTo>
                    <a:pt x="173736" y="1584706"/>
                  </a:lnTo>
                  <a:lnTo>
                    <a:pt x="132207" y="1564894"/>
                  </a:lnTo>
                  <a:lnTo>
                    <a:pt x="94996" y="1538605"/>
                  </a:lnTo>
                  <a:lnTo>
                    <a:pt x="62738" y="1506473"/>
                  </a:lnTo>
                  <a:lnTo>
                    <a:pt x="36449" y="1469136"/>
                  </a:lnTo>
                  <a:lnTo>
                    <a:pt x="16637" y="1427607"/>
                  </a:lnTo>
                  <a:lnTo>
                    <a:pt x="4318" y="1382395"/>
                  </a:lnTo>
                  <a:lnTo>
                    <a:pt x="0" y="1334516"/>
                  </a:lnTo>
                  <a:lnTo>
                    <a:pt x="0" y="26682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69122" y="4203649"/>
            <a:ext cx="30911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FFFF00"/>
                </a:solidFill>
                <a:latin typeface="Calibri"/>
                <a:cs typeface="Calibri"/>
              </a:rPr>
              <a:t>Transfere</a:t>
            </a:r>
            <a:r>
              <a:rPr sz="2400" b="1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créditos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(Mercadorias</a:t>
            </a:r>
            <a:r>
              <a:rPr sz="2400" b="1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serviços)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68807" y="694944"/>
              <a:ext cx="3686810" cy="2807335"/>
            </a:xfrm>
            <a:custGeom>
              <a:avLst/>
              <a:gdLst/>
              <a:ahLst/>
              <a:cxnLst/>
              <a:rect l="l" t="t" r="r" b="b"/>
              <a:pathLst>
                <a:path w="3686810" h="2807335">
                  <a:moveTo>
                    <a:pt x="1843151" y="0"/>
                  </a:moveTo>
                  <a:lnTo>
                    <a:pt x="1788795" y="634"/>
                  </a:lnTo>
                  <a:lnTo>
                    <a:pt x="1734820" y="2412"/>
                  </a:lnTo>
                  <a:lnTo>
                    <a:pt x="1681353" y="5333"/>
                  </a:lnTo>
                  <a:lnTo>
                    <a:pt x="1628140" y="9397"/>
                  </a:lnTo>
                  <a:lnTo>
                    <a:pt x="1575562" y="14731"/>
                  </a:lnTo>
                  <a:lnTo>
                    <a:pt x="1523365" y="21081"/>
                  </a:lnTo>
                  <a:lnTo>
                    <a:pt x="1471676" y="28575"/>
                  </a:lnTo>
                  <a:lnTo>
                    <a:pt x="1420495" y="37083"/>
                  </a:lnTo>
                  <a:lnTo>
                    <a:pt x="1369949" y="46735"/>
                  </a:lnTo>
                  <a:lnTo>
                    <a:pt x="1319911" y="57403"/>
                  </a:lnTo>
                  <a:lnTo>
                    <a:pt x="1270381" y="69087"/>
                  </a:lnTo>
                  <a:lnTo>
                    <a:pt x="1221486" y="81787"/>
                  </a:lnTo>
                  <a:lnTo>
                    <a:pt x="1173353" y="95503"/>
                  </a:lnTo>
                  <a:lnTo>
                    <a:pt x="1125728" y="110235"/>
                  </a:lnTo>
                  <a:lnTo>
                    <a:pt x="1078738" y="125983"/>
                  </a:lnTo>
                  <a:lnTo>
                    <a:pt x="1032637" y="142620"/>
                  </a:lnTo>
                  <a:lnTo>
                    <a:pt x="987044" y="160273"/>
                  </a:lnTo>
                  <a:lnTo>
                    <a:pt x="942339" y="178815"/>
                  </a:lnTo>
                  <a:lnTo>
                    <a:pt x="898283" y="198246"/>
                  </a:lnTo>
                  <a:lnTo>
                    <a:pt x="855052" y="218566"/>
                  </a:lnTo>
                  <a:lnTo>
                    <a:pt x="812622" y="239648"/>
                  </a:lnTo>
                  <a:lnTo>
                    <a:pt x="771017" y="261746"/>
                  </a:lnTo>
                  <a:lnTo>
                    <a:pt x="730250" y="284606"/>
                  </a:lnTo>
                  <a:lnTo>
                    <a:pt x="690346" y="308355"/>
                  </a:lnTo>
                  <a:lnTo>
                    <a:pt x="651344" y="332866"/>
                  </a:lnTo>
                  <a:lnTo>
                    <a:pt x="613232" y="358139"/>
                  </a:lnTo>
                  <a:lnTo>
                    <a:pt x="576059" y="384301"/>
                  </a:lnTo>
                  <a:lnTo>
                    <a:pt x="539838" y="411098"/>
                  </a:lnTo>
                  <a:lnTo>
                    <a:pt x="504596" y="438657"/>
                  </a:lnTo>
                  <a:lnTo>
                    <a:pt x="470344" y="466978"/>
                  </a:lnTo>
                  <a:lnTo>
                    <a:pt x="437108" y="495934"/>
                  </a:lnTo>
                  <a:lnTo>
                    <a:pt x="404914" y="525652"/>
                  </a:lnTo>
                  <a:lnTo>
                    <a:pt x="373786" y="556132"/>
                  </a:lnTo>
                  <a:lnTo>
                    <a:pt x="343725" y="587120"/>
                  </a:lnTo>
                  <a:lnTo>
                    <a:pt x="314782" y="618743"/>
                  </a:lnTo>
                  <a:lnTo>
                    <a:pt x="286956" y="651128"/>
                  </a:lnTo>
                  <a:lnTo>
                    <a:pt x="260273" y="684021"/>
                  </a:lnTo>
                  <a:lnTo>
                    <a:pt x="234772" y="717550"/>
                  </a:lnTo>
                  <a:lnTo>
                    <a:pt x="210451" y="751585"/>
                  </a:lnTo>
                  <a:lnTo>
                    <a:pt x="187337" y="786256"/>
                  </a:lnTo>
                  <a:lnTo>
                    <a:pt x="165468" y="821435"/>
                  </a:lnTo>
                  <a:lnTo>
                    <a:pt x="144843" y="857250"/>
                  </a:lnTo>
                  <a:lnTo>
                    <a:pt x="125501" y="893444"/>
                  </a:lnTo>
                  <a:lnTo>
                    <a:pt x="107454" y="930147"/>
                  </a:lnTo>
                  <a:lnTo>
                    <a:pt x="90728" y="967358"/>
                  </a:lnTo>
                  <a:lnTo>
                    <a:pt x="75336" y="1005077"/>
                  </a:lnTo>
                  <a:lnTo>
                    <a:pt x="61315" y="1043177"/>
                  </a:lnTo>
                  <a:lnTo>
                    <a:pt x="48679" y="1081658"/>
                  </a:lnTo>
                  <a:lnTo>
                    <a:pt x="37439" y="1120647"/>
                  </a:lnTo>
                  <a:lnTo>
                    <a:pt x="27635" y="1160017"/>
                  </a:lnTo>
                  <a:lnTo>
                    <a:pt x="19278" y="1199768"/>
                  </a:lnTo>
                  <a:lnTo>
                    <a:pt x="12395" y="1239901"/>
                  </a:lnTo>
                  <a:lnTo>
                    <a:pt x="7010" y="1280286"/>
                  </a:lnTo>
                  <a:lnTo>
                    <a:pt x="3124" y="1321053"/>
                  </a:lnTo>
                  <a:lnTo>
                    <a:pt x="787" y="1362202"/>
                  </a:lnTo>
                  <a:lnTo>
                    <a:pt x="0" y="1403477"/>
                  </a:lnTo>
                  <a:lnTo>
                    <a:pt x="787" y="1444878"/>
                  </a:lnTo>
                  <a:lnTo>
                    <a:pt x="3124" y="1486027"/>
                  </a:lnTo>
                  <a:lnTo>
                    <a:pt x="7010" y="1526793"/>
                  </a:lnTo>
                  <a:lnTo>
                    <a:pt x="12395" y="1567179"/>
                  </a:lnTo>
                  <a:lnTo>
                    <a:pt x="19278" y="1607311"/>
                  </a:lnTo>
                  <a:lnTo>
                    <a:pt x="27635" y="1647063"/>
                  </a:lnTo>
                  <a:lnTo>
                    <a:pt x="37439" y="1686432"/>
                  </a:lnTo>
                  <a:lnTo>
                    <a:pt x="48679" y="1725421"/>
                  </a:lnTo>
                  <a:lnTo>
                    <a:pt x="61315" y="1763902"/>
                  </a:lnTo>
                  <a:lnTo>
                    <a:pt x="75336" y="1802002"/>
                  </a:lnTo>
                  <a:lnTo>
                    <a:pt x="90728" y="1839721"/>
                  </a:lnTo>
                  <a:lnTo>
                    <a:pt x="107454" y="1876932"/>
                  </a:lnTo>
                  <a:lnTo>
                    <a:pt x="125501" y="1913635"/>
                  </a:lnTo>
                  <a:lnTo>
                    <a:pt x="144843" y="1949830"/>
                  </a:lnTo>
                  <a:lnTo>
                    <a:pt x="165468" y="1985644"/>
                  </a:lnTo>
                  <a:lnTo>
                    <a:pt x="187337" y="2020823"/>
                  </a:lnTo>
                  <a:lnTo>
                    <a:pt x="210451" y="2055494"/>
                  </a:lnTo>
                  <a:lnTo>
                    <a:pt x="234772" y="2089530"/>
                  </a:lnTo>
                  <a:lnTo>
                    <a:pt x="260273" y="2123058"/>
                  </a:lnTo>
                  <a:lnTo>
                    <a:pt x="286956" y="2155952"/>
                  </a:lnTo>
                  <a:lnTo>
                    <a:pt x="314782" y="2188336"/>
                  </a:lnTo>
                  <a:lnTo>
                    <a:pt x="343725" y="2219959"/>
                  </a:lnTo>
                  <a:lnTo>
                    <a:pt x="373786" y="2250947"/>
                  </a:lnTo>
                  <a:lnTo>
                    <a:pt x="404914" y="2281428"/>
                  </a:lnTo>
                  <a:lnTo>
                    <a:pt x="437108" y="2311145"/>
                  </a:lnTo>
                  <a:lnTo>
                    <a:pt x="470344" y="2340102"/>
                  </a:lnTo>
                  <a:lnTo>
                    <a:pt x="504596" y="2368422"/>
                  </a:lnTo>
                  <a:lnTo>
                    <a:pt x="539838" y="2395981"/>
                  </a:lnTo>
                  <a:lnTo>
                    <a:pt x="576059" y="2422779"/>
                  </a:lnTo>
                  <a:lnTo>
                    <a:pt x="613232" y="2448941"/>
                  </a:lnTo>
                  <a:lnTo>
                    <a:pt x="651344" y="2474214"/>
                  </a:lnTo>
                  <a:lnTo>
                    <a:pt x="690346" y="2498725"/>
                  </a:lnTo>
                  <a:lnTo>
                    <a:pt x="730250" y="2522473"/>
                  </a:lnTo>
                  <a:lnTo>
                    <a:pt x="771017" y="2545333"/>
                  </a:lnTo>
                  <a:lnTo>
                    <a:pt x="812622" y="2567431"/>
                  </a:lnTo>
                  <a:lnTo>
                    <a:pt x="855052" y="2588514"/>
                  </a:lnTo>
                  <a:lnTo>
                    <a:pt x="898283" y="2608833"/>
                  </a:lnTo>
                  <a:lnTo>
                    <a:pt x="942339" y="2628265"/>
                  </a:lnTo>
                  <a:lnTo>
                    <a:pt x="987044" y="2646806"/>
                  </a:lnTo>
                  <a:lnTo>
                    <a:pt x="1032637" y="2664459"/>
                  </a:lnTo>
                  <a:lnTo>
                    <a:pt x="1078738" y="2681096"/>
                  </a:lnTo>
                  <a:lnTo>
                    <a:pt x="1125728" y="2696844"/>
                  </a:lnTo>
                  <a:lnTo>
                    <a:pt x="1173353" y="2711577"/>
                  </a:lnTo>
                  <a:lnTo>
                    <a:pt x="1221486" y="2725292"/>
                  </a:lnTo>
                  <a:lnTo>
                    <a:pt x="1270381" y="2737992"/>
                  </a:lnTo>
                  <a:lnTo>
                    <a:pt x="1319911" y="2749677"/>
                  </a:lnTo>
                  <a:lnTo>
                    <a:pt x="1369949" y="2760344"/>
                  </a:lnTo>
                  <a:lnTo>
                    <a:pt x="1420495" y="2769996"/>
                  </a:lnTo>
                  <a:lnTo>
                    <a:pt x="1471676" y="2778505"/>
                  </a:lnTo>
                  <a:lnTo>
                    <a:pt x="1523365" y="2785998"/>
                  </a:lnTo>
                  <a:lnTo>
                    <a:pt x="1575562" y="2792348"/>
                  </a:lnTo>
                  <a:lnTo>
                    <a:pt x="1628140" y="2797682"/>
                  </a:lnTo>
                  <a:lnTo>
                    <a:pt x="1681353" y="2801746"/>
                  </a:lnTo>
                  <a:lnTo>
                    <a:pt x="1734820" y="2804667"/>
                  </a:lnTo>
                  <a:lnTo>
                    <a:pt x="1788795" y="2806445"/>
                  </a:lnTo>
                  <a:lnTo>
                    <a:pt x="1843151" y="2807080"/>
                  </a:lnTo>
                  <a:lnTo>
                    <a:pt x="1897507" y="2806445"/>
                  </a:lnTo>
                  <a:lnTo>
                    <a:pt x="1951482" y="2804667"/>
                  </a:lnTo>
                  <a:lnTo>
                    <a:pt x="2004949" y="2801746"/>
                  </a:lnTo>
                  <a:lnTo>
                    <a:pt x="2058162" y="2797682"/>
                  </a:lnTo>
                  <a:lnTo>
                    <a:pt x="2110740" y="2792348"/>
                  </a:lnTo>
                  <a:lnTo>
                    <a:pt x="2162937" y="2785998"/>
                  </a:lnTo>
                  <a:lnTo>
                    <a:pt x="2214626" y="2778505"/>
                  </a:lnTo>
                  <a:lnTo>
                    <a:pt x="2265807" y="2769996"/>
                  </a:lnTo>
                  <a:lnTo>
                    <a:pt x="2316353" y="2760344"/>
                  </a:lnTo>
                  <a:lnTo>
                    <a:pt x="2366391" y="2749677"/>
                  </a:lnTo>
                  <a:lnTo>
                    <a:pt x="2415921" y="2737992"/>
                  </a:lnTo>
                  <a:lnTo>
                    <a:pt x="2464816" y="2725292"/>
                  </a:lnTo>
                  <a:lnTo>
                    <a:pt x="2512949" y="2711577"/>
                  </a:lnTo>
                  <a:lnTo>
                    <a:pt x="2560574" y="2696844"/>
                  </a:lnTo>
                  <a:lnTo>
                    <a:pt x="2607564" y="2681096"/>
                  </a:lnTo>
                  <a:lnTo>
                    <a:pt x="2653792" y="2664459"/>
                  </a:lnTo>
                  <a:lnTo>
                    <a:pt x="2699258" y="2646806"/>
                  </a:lnTo>
                  <a:lnTo>
                    <a:pt x="2743962" y="2628265"/>
                  </a:lnTo>
                  <a:lnTo>
                    <a:pt x="2788031" y="2608833"/>
                  </a:lnTo>
                  <a:lnTo>
                    <a:pt x="2831211" y="2588514"/>
                  </a:lnTo>
                  <a:lnTo>
                    <a:pt x="2873629" y="2567431"/>
                  </a:lnTo>
                  <a:lnTo>
                    <a:pt x="2915285" y="2545333"/>
                  </a:lnTo>
                  <a:lnTo>
                    <a:pt x="2956052" y="2522473"/>
                  </a:lnTo>
                  <a:lnTo>
                    <a:pt x="2995930" y="2498725"/>
                  </a:lnTo>
                  <a:lnTo>
                    <a:pt x="3034919" y="2474214"/>
                  </a:lnTo>
                  <a:lnTo>
                    <a:pt x="3073019" y="2448941"/>
                  </a:lnTo>
                  <a:lnTo>
                    <a:pt x="3110230" y="2422779"/>
                  </a:lnTo>
                  <a:lnTo>
                    <a:pt x="3146425" y="2395981"/>
                  </a:lnTo>
                  <a:lnTo>
                    <a:pt x="3181731" y="2368422"/>
                  </a:lnTo>
                  <a:lnTo>
                    <a:pt x="3216021" y="2340102"/>
                  </a:lnTo>
                  <a:lnTo>
                    <a:pt x="3249168" y="2311145"/>
                  </a:lnTo>
                  <a:lnTo>
                    <a:pt x="3281426" y="2281428"/>
                  </a:lnTo>
                  <a:lnTo>
                    <a:pt x="3312541" y="2250947"/>
                  </a:lnTo>
                  <a:lnTo>
                    <a:pt x="3342513" y="2219959"/>
                  </a:lnTo>
                  <a:lnTo>
                    <a:pt x="3371468" y="2188336"/>
                  </a:lnTo>
                  <a:lnTo>
                    <a:pt x="3399408" y="2155952"/>
                  </a:lnTo>
                  <a:lnTo>
                    <a:pt x="3426079" y="2123058"/>
                  </a:lnTo>
                  <a:lnTo>
                    <a:pt x="3451479" y="2089530"/>
                  </a:lnTo>
                  <a:lnTo>
                    <a:pt x="3475863" y="2055494"/>
                  </a:lnTo>
                  <a:lnTo>
                    <a:pt x="3498977" y="2020823"/>
                  </a:lnTo>
                  <a:lnTo>
                    <a:pt x="3520820" y="1985644"/>
                  </a:lnTo>
                  <a:lnTo>
                    <a:pt x="3541521" y="1949830"/>
                  </a:lnTo>
                  <a:lnTo>
                    <a:pt x="3560826" y="1913635"/>
                  </a:lnTo>
                  <a:lnTo>
                    <a:pt x="3578859" y="1876932"/>
                  </a:lnTo>
                  <a:lnTo>
                    <a:pt x="3595624" y="1839721"/>
                  </a:lnTo>
                  <a:lnTo>
                    <a:pt x="3610991" y="1802002"/>
                  </a:lnTo>
                  <a:lnTo>
                    <a:pt x="3624961" y="1763902"/>
                  </a:lnTo>
                  <a:lnTo>
                    <a:pt x="3637661" y="1725421"/>
                  </a:lnTo>
                  <a:lnTo>
                    <a:pt x="3648837" y="1686432"/>
                  </a:lnTo>
                  <a:lnTo>
                    <a:pt x="3658616" y="1647063"/>
                  </a:lnTo>
                  <a:lnTo>
                    <a:pt x="3666997" y="1607311"/>
                  </a:lnTo>
                  <a:lnTo>
                    <a:pt x="3673855" y="1567179"/>
                  </a:lnTo>
                  <a:lnTo>
                    <a:pt x="3679316" y="1526793"/>
                  </a:lnTo>
                  <a:lnTo>
                    <a:pt x="3683127" y="1486027"/>
                  </a:lnTo>
                  <a:lnTo>
                    <a:pt x="3685540" y="1444878"/>
                  </a:lnTo>
                  <a:lnTo>
                    <a:pt x="3686302" y="1403477"/>
                  </a:lnTo>
                  <a:lnTo>
                    <a:pt x="3685540" y="1362202"/>
                  </a:lnTo>
                  <a:lnTo>
                    <a:pt x="3683127" y="1321053"/>
                  </a:lnTo>
                  <a:lnTo>
                    <a:pt x="3679316" y="1280286"/>
                  </a:lnTo>
                  <a:lnTo>
                    <a:pt x="3673855" y="1239901"/>
                  </a:lnTo>
                  <a:lnTo>
                    <a:pt x="3666997" y="1199768"/>
                  </a:lnTo>
                  <a:lnTo>
                    <a:pt x="3658616" y="1160017"/>
                  </a:lnTo>
                  <a:lnTo>
                    <a:pt x="3648837" y="1120647"/>
                  </a:lnTo>
                  <a:lnTo>
                    <a:pt x="3637661" y="1081658"/>
                  </a:lnTo>
                  <a:lnTo>
                    <a:pt x="3624961" y="1043177"/>
                  </a:lnTo>
                  <a:lnTo>
                    <a:pt x="3610991" y="1005077"/>
                  </a:lnTo>
                  <a:lnTo>
                    <a:pt x="3595624" y="967358"/>
                  </a:lnTo>
                  <a:lnTo>
                    <a:pt x="3578859" y="930147"/>
                  </a:lnTo>
                  <a:lnTo>
                    <a:pt x="3560826" y="893444"/>
                  </a:lnTo>
                  <a:lnTo>
                    <a:pt x="3541521" y="857250"/>
                  </a:lnTo>
                  <a:lnTo>
                    <a:pt x="3520820" y="821435"/>
                  </a:lnTo>
                  <a:lnTo>
                    <a:pt x="3498977" y="786256"/>
                  </a:lnTo>
                  <a:lnTo>
                    <a:pt x="3475863" y="751585"/>
                  </a:lnTo>
                  <a:lnTo>
                    <a:pt x="3451479" y="717550"/>
                  </a:lnTo>
                  <a:lnTo>
                    <a:pt x="3426079" y="684021"/>
                  </a:lnTo>
                  <a:lnTo>
                    <a:pt x="3399408" y="651128"/>
                  </a:lnTo>
                  <a:lnTo>
                    <a:pt x="3371468" y="618743"/>
                  </a:lnTo>
                  <a:lnTo>
                    <a:pt x="3342513" y="587120"/>
                  </a:lnTo>
                  <a:lnTo>
                    <a:pt x="3312541" y="556132"/>
                  </a:lnTo>
                  <a:lnTo>
                    <a:pt x="3281426" y="525652"/>
                  </a:lnTo>
                  <a:lnTo>
                    <a:pt x="3249168" y="495934"/>
                  </a:lnTo>
                  <a:lnTo>
                    <a:pt x="3216021" y="466978"/>
                  </a:lnTo>
                  <a:lnTo>
                    <a:pt x="3181731" y="438657"/>
                  </a:lnTo>
                  <a:lnTo>
                    <a:pt x="3146425" y="411098"/>
                  </a:lnTo>
                  <a:lnTo>
                    <a:pt x="3110230" y="384301"/>
                  </a:lnTo>
                  <a:lnTo>
                    <a:pt x="3073019" y="358139"/>
                  </a:lnTo>
                  <a:lnTo>
                    <a:pt x="3034919" y="332866"/>
                  </a:lnTo>
                  <a:lnTo>
                    <a:pt x="2995930" y="308355"/>
                  </a:lnTo>
                  <a:lnTo>
                    <a:pt x="2956052" y="284606"/>
                  </a:lnTo>
                  <a:lnTo>
                    <a:pt x="2915285" y="261746"/>
                  </a:lnTo>
                  <a:lnTo>
                    <a:pt x="2873629" y="239648"/>
                  </a:lnTo>
                  <a:lnTo>
                    <a:pt x="2831211" y="218566"/>
                  </a:lnTo>
                  <a:lnTo>
                    <a:pt x="2788031" y="198246"/>
                  </a:lnTo>
                  <a:lnTo>
                    <a:pt x="2743962" y="178815"/>
                  </a:lnTo>
                  <a:lnTo>
                    <a:pt x="2699258" y="160273"/>
                  </a:lnTo>
                  <a:lnTo>
                    <a:pt x="2653792" y="142620"/>
                  </a:lnTo>
                  <a:lnTo>
                    <a:pt x="2607564" y="125983"/>
                  </a:lnTo>
                  <a:lnTo>
                    <a:pt x="2560574" y="110235"/>
                  </a:lnTo>
                  <a:lnTo>
                    <a:pt x="2512949" y="95503"/>
                  </a:lnTo>
                  <a:lnTo>
                    <a:pt x="2464816" y="81787"/>
                  </a:lnTo>
                  <a:lnTo>
                    <a:pt x="2415921" y="69087"/>
                  </a:lnTo>
                  <a:lnTo>
                    <a:pt x="2366391" y="57403"/>
                  </a:lnTo>
                  <a:lnTo>
                    <a:pt x="2316353" y="46735"/>
                  </a:lnTo>
                  <a:lnTo>
                    <a:pt x="2265807" y="37083"/>
                  </a:lnTo>
                  <a:lnTo>
                    <a:pt x="2214626" y="28575"/>
                  </a:lnTo>
                  <a:lnTo>
                    <a:pt x="2162937" y="21081"/>
                  </a:lnTo>
                  <a:lnTo>
                    <a:pt x="2110740" y="14731"/>
                  </a:lnTo>
                  <a:lnTo>
                    <a:pt x="2058162" y="9397"/>
                  </a:lnTo>
                  <a:lnTo>
                    <a:pt x="2004949" y="5333"/>
                  </a:lnTo>
                  <a:lnTo>
                    <a:pt x="1951482" y="2412"/>
                  </a:lnTo>
                  <a:lnTo>
                    <a:pt x="1897507" y="634"/>
                  </a:lnTo>
                  <a:lnTo>
                    <a:pt x="1843151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807" y="694944"/>
              <a:ext cx="3686810" cy="2807335"/>
            </a:xfrm>
            <a:custGeom>
              <a:avLst/>
              <a:gdLst/>
              <a:ahLst/>
              <a:cxnLst/>
              <a:rect l="l" t="t" r="r" b="b"/>
              <a:pathLst>
                <a:path w="3686810" h="2807335">
                  <a:moveTo>
                    <a:pt x="0" y="1403477"/>
                  </a:moveTo>
                  <a:lnTo>
                    <a:pt x="787" y="1362202"/>
                  </a:lnTo>
                  <a:lnTo>
                    <a:pt x="3124" y="1321053"/>
                  </a:lnTo>
                  <a:lnTo>
                    <a:pt x="7010" y="1280286"/>
                  </a:lnTo>
                  <a:lnTo>
                    <a:pt x="12395" y="1239901"/>
                  </a:lnTo>
                  <a:lnTo>
                    <a:pt x="19278" y="1199768"/>
                  </a:lnTo>
                  <a:lnTo>
                    <a:pt x="27635" y="1160017"/>
                  </a:lnTo>
                  <a:lnTo>
                    <a:pt x="37439" y="1120647"/>
                  </a:lnTo>
                  <a:lnTo>
                    <a:pt x="48679" y="1081658"/>
                  </a:lnTo>
                  <a:lnTo>
                    <a:pt x="61315" y="1043177"/>
                  </a:lnTo>
                  <a:lnTo>
                    <a:pt x="75336" y="1005077"/>
                  </a:lnTo>
                  <a:lnTo>
                    <a:pt x="90728" y="967358"/>
                  </a:lnTo>
                  <a:lnTo>
                    <a:pt x="107454" y="930147"/>
                  </a:lnTo>
                  <a:lnTo>
                    <a:pt x="125501" y="893444"/>
                  </a:lnTo>
                  <a:lnTo>
                    <a:pt x="144843" y="857250"/>
                  </a:lnTo>
                  <a:lnTo>
                    <a:pt x="165468" y="821435"/>
                  </a:lnTo>
                  <a:lnTo>
                    <a:pt x="187337" y="786256"/>
                  </a:lnTo>
                  <a:lnTo>
                    <a:pt x="210451" y="751585"/>
                  </a:lnTo>
                  <a:lnTo>
                    <a:pt x="234772" y="717550"/>
                  </a:lnTo>
                  <a:lnTo>
                    <a:pt x="260273" y="684021"/>
                  </a:lnTo>
                  <a:lnTo>
                    <a:pt x="286956" y="651128"/>
                  </a:lnTo>
                  <a:lnTo>
                    <a:pt x="314782" y="618743"/>
                  </a:lnTo>
                  <a:lnTo>
                    <a:pt x="343725" y="587120"/>
                  </a:lnTo>
                  <a:lnTo>
                    <a:pt x="373786" y="556132"/>
                  </a:lnTo>
                  <a:lnTo>
                    <a:pt x="404914" y="525652"/>
                  </a:lnTo>
                  <a:lnTo>
                    <a:pt x="437108" y="495934"/>
                  </a:lnTo>
                  <a:lnTo>
                    <a:pt x="470344" y="466978"/>
                  </a:lnTo>
                  <a:lnTo>
                    <a:pt x="504596" y="438657"/>
                  </a:lnTo>
                  <a:lnTo>
                    <a:pt x="539838" y="411098"/>
                  </a:lnTo>
                  <a:lnTo>
                    <a:pt x="576059" y="384301"/>
                  </a:lnTo>
                  <a:lnTo>
                    <a:pt x="613232" y="358139"/>
                  </a:lnTo>
                  <a:lnTo>
                    <a:pt x="651344" y="332866"/>
                  </a:lnTo>
                  <a:lnTo>
                    <a:pt x="690346" y="308355"/>
                  </a:lnTo>
                  <a:lnTo>
                    <a:pt x="730250" y="284606"/>
                  </a:lnTo>
                  <a:lnTo>
                    <a:pt x="771017" y="261746"/>
                  </a:lnTo>
                  <a:lnTo>
                    <a:pt x="812622" y="239648"/>
                  </a:lnTo>
                  <a:lnTo>
                    <a:pt x="855052" y="218566"/>
                  </a:lnTo>
                  <a:lnTo>
                    <a:pt x="898283" y="198246"/>
                  </a:lnTo>
                  <a:lnTo>
                    <a:pt x="942339" y="178815"/>
                  </a:lnTo>
                  <a:lnTo>
                    <a:pt x="987044" y="160273"/>
                  </a:lnTo>
                  <a:lnTo>
                    <a:pt x="1032637" y="142620"/>
                  </a:lnTo>
                  <a:lnTo>
                    <a:pt x="1078738" y="125983"/>
                  </a:lnTo>
                  <a:lnTo>
                    <a:pt x="1125728" y="110235"/>
                  </a:lnTo>
                  <a:lnTo>
                    <a:pt x="1173353" y="95503"/>
                  </a:lnTo>
                  <a:lnTo>
                    <a:pt x="1221486" y="81787"/>
                  </a:lnTo>
                  <a:lnTo>
                    <a:pt x="1270381" y="69087"/>
                  </a:lnTo>
                  <a:lnTo>
                    <a:pt x="1319911" y="57403"/>
                  </a:lnTo>
                  <a:lnTo>
                    <a:pt x="1369949" y="46735"/>
                  </a:lnTo>
                  <a:lnTo>
                    <a:pt x="1420495" y="37083"/>
                  </a:lnTo>
                  <a:lnTo>
                    <a:pt x="1471676" y="28575"/>
                  </a:lnTo>
                  <a:lnTo>
                    <a:pt x="1523365" y="21081"/>
                  </a:lnTo>
                  <a:lnTo>
                    <a:pt x="1575562" y="14731"/>
                  </a:lnTo>
                  <a:lnTo>
                    <a:pt x="1628140" y="9397"/>
                  </a:lnTo>
                  <a:lnTo>
                    <a:pt x="1681353" y="5333"/>
                  </a:lnTo>
                  <a:lnTo>
                    <a:pt x="1734820" y="2412"/>
                  </a:lnTo>
                  <a:lnTo>
                    <a:pt x="1788795" y="634"/>
                  </a:lnTo>
                  <a:lnTo>
                    <a:pt x="1843151" y="0"/>
                  </a:lnTo>
                  <a:lnTo>
                    <a:pt x="1897507" y="634"/>
                  </a:lnTo>
                  <a:lnTo>
                    <a:pt x="1951482" y="2412"/>
                  </a:lnTo>
                  <a:lnTo>
                    <a:pt x="2004949" y="5333"/>
                  </a:lnTo>
                  <a:lnTo>
                    <a:pt x="2058162" y="9397"/>
                  </a:lnTo>
                  <a:lnTo>
                    <a:pt x="2110740" y="14731"/>
                  </a:lnTo>
                  <a:lnTo>
                    <a:pt x="2162937" y="21081"/>
                  </a:lnTo>
                  <a:lnTo>
                    <a:pt x="2214626" y="28575"/>
                  </a:lnTo>
                  <a:lnTo>
                    <a:pt x="2265807" y="37083"/>
                  </a:lnTo>
                  <a:lnTo>
                    <a:pt x="2316353" y="46735"/>
                  </a:lnTo>
                  <a:lnTo>
                    <a:pt x="2366391" y="57403"/>
                  </a:lnTo>
                  <a:lnTo>
                    <a:pt x="2415921" y="69087"/>
                  </a:lnTo>
                  <a:lnTo>
                    <a:pt x="2464816" y="81787"/>
                  </a:lnTo>
                  <a:lnTo>
                    <a:pt x="2512949" y="95503"/>
                  </a:lnTo>
                  <a:lnTo>
                    <a:pt x="2560574" y="110235"/>
                  </a:lnTo>
                  <a:lnTo>
                    <a:pt x="2607564" y="125983"/>
                  </a:lnTo>
                  <a:lnTo>
                    <a:pt x="2653792" y="142620"/>
                  </a:lnTo>
                  <a:lnTo>
                    <a:pt x="2699258" y="160273"/>
                  </a:lnTo>
                  <a:lnTo>
                    <a:pt x="2743962" y="178815"/>
                  </a:lnTo>
                  <a:lnTo>
                    <a:pt x="2788031" y="198246"/>
                  </a:lnTo>
                  <a:lnTo>
                    <a:pt x="2831211" y="218566"/>
                  </a:lnTo>
                  <a:lnTo>
                    <a:pt x="2873629" y="239648"/>
                  </a:lnTo>
                  <a:lnTo>
                    <a:pt x="2915285" y="261746"/>
                  </a:lnTo>
                  <a:lnTo>
                    <a:pt x="2956052" y="284606"/>
                  </a:lnTo>
                  <a:lnTo>
                    <a:pt x="2995930" y="308355"/>
                  </a:lnTo>
                  <a:lnTo>
                    <a:pt x="3034919" y="332866"/>
                  </a:lnTo>
                  <a:lnTo>
                    <a:pt x="3073019" y="358139"/>
                  </a:lnTo>
                  <a:lnTo>
                    <a:pt x="3110230" y="384301"/>
                  </a:lnTo>
                  <a:lnTo>
                    <a:pt x="3146425" y="411098"/>
                  </a:lnTo>
                  <a:lnTo>
                    <a:pt x="3181731" y="438657"/>
                  </a:lnTo>
                  <a:lnTo>
                    <a:pt x="3216021" y="466978"/>
                  </a:lnTo>
                  <a:lnTo>
                    <a:pt x="3249168" y="495934"/>
                  </a:lnTo>
                  <a:lnTo>
                    <a:pt x="3281426" y="525652"/>
                  </a:lnTo>
                  <a:lnTo>
                    <a:pt x="3312541" y="556132"/>
                  </a:lnTo>
                  <a:lnTo>
                    <a:pt x="3342513" y="587120"/>
                  </a:lnTo>
                  <a:lnTo>
                    <a:pt x="3371468" y="618743"/>
                  </a:lnTo>
                  <a:lnTo>
                    <a:pt x="3399408" y="651128"/>
                  </a:lnTo>
                  <a:lnTo>
                    <a:pt x="3426079" y="684021"/>
                  </a:lnTo>
                  <a:lnTo>
                    <a:pt x="3451479" y="717550"/>
                  </a:lnTo>
                  <a:lnTo>
                    <a:pt x="3475863" y="751585"/>
                  </a:lnTo>
                  <a:lnTo>
                    <a:pt x="3498977" y="786256"/>
                  </a:lnTo>
                  <a:lnTo>
                    <a:pt x="3520820" y="821435"/>
                  </a:lnTo>
                  <a:lnTo>
                    <a:pt x="3541521" y="857250"/>
                  </a:lnTo>
                  <a:lnTo>
                    <a:pt x="3560826" y="893444"/>
                  </a:lnTo>
                  <a:lnTo>
                    <a:pt x="3578859" y="930147"/>
                  </a:lnTo>
                  <a:lnTo>
                    <a:pt x="3595624" y="967358"/>
                  </a:lnTo>
                  <a:lnTo>
                    <a:pt x="3610991" y="1005077"/>
                  </a:lnTo>
                  <a:lnTo>
                    <a:pt x="3624961" y="1043177"/>
                  </a:lnTo>
                  <a:lnTo>
                    <a:pt x="3637661" y="1081658"/>
                  </a:lnTo>
                  <a:lnTo>
                    <a:pt x="3648837" y="1120647"/>
                  </a:lnTo>
                  <a:lnTo>
                    <a:pt x="3658616" y="1160017"/>
                  </a:lnTo>
                  <a:lnTo>
                    <a:pt x="3666997" y="1199768"/>
                  </a:lnTo>
                  <a:lnTo>
                    <a:pt x="3673855" y="1239901"/>
                  </a:lnTo>
                  <a:lnTo>
                    <a:pt x="3679316" y="1280286"/>
                  </a:lnTo>
                  <a:lnTo>
                    <a:pt x="3683127" y="1321053"/>
                  </a:lnTo>
                  <a:lnTo>
                    <a:pt x="3685540" y="1362202"/>
                  </a:lnTo>
                  <a:lnTo>
                    <a:pt x="3686302" y="1403477"/>
                  </a:lnTo>
                  <a:lnTo>
                    <a:pt x="3685540" y="1444878"/>
                  </a:lnTo>
                  <a:lnTo>
                    <a:pt x="3683127" y="1486027"/>
                  </a:lnTo>
                  <a:lnTo>
                    <a:pt x="3679316" y="1526793"/>
                  </a:lnTo>
                  <a:lnTo>
                    <a:pt x="3673855" y="1567179"/>
                  </a:lnTo>
                  <a:lnTo>
                    <a:pt x="3666997" y="1607311"/>
                  </a:lnTo>
                  <a:lnTo>
                    <a:pt x="3658616" y="1647063"/>
                  </a:lnTo>
                  <a:lnTo>
                    <a:pt x="3648837" y="1686432"/>
                  </a:lnTo>
                  <a:lnTo>
                    <a:pt x="3637661" y="1725421"/>
                  </a:lnTo>
                  <a:lnTo>
                    <a:pt x="3624961" y="1763902"/>
                  </a:lnTo>
                  <a:lnTo>
                    <a:pt x="3610991" y="1802002"/>
                  </a:lnTo>
                  <a:lnTo>
                    <a:pt x="3595624" y="1839721"/>
                  </a:lnTo>
                  <a:lnTo>
                    <a:pt x="3578859" y="1876932"/>
                  </a:lnTo>
                  <a:lnTo>
                    <a:pt x="3560826" y="1913635"/>
                  </a:lnTo>
                  <a:lnTo>
                    <a:pt x="3541521" y="1949830"/>
                  </a:lnTo>
                  <a:lnTo>
                    <a:pt x="3520820" y="1985644"/>
                  </a:lnTo>
                  <a:lnTo>
                    <a:pt x="3498977" y="2020823"/>
                  </a:lnTo>
                  <a:lnTo>
                    <a:pt x="3475863" y="2055494"/>
                  </a:lnTo>
                  <a:lnTo>
                    <a:pt x="3451479" y="2089530"/>
                  </a:lnTo>
                  <a:lnTo>
                    <a:pt x="3426079" y="2123058"/>
                  </a:lnTo>
                  <a:lnTo>
                    <a:pt x="3399408" y="2155952"/>
                  </a:lnTo>
                  <a:lnTo>
                    <a:pt x="3371468" y="2188336"/>
                  </a:lnTo>
                  <a:lnTo>
                    <a:pt x="3342513" y="2219959"/>
                  </a:lnTo>
                  <a:lnTo>
                    <a:pt x="3312541" y="2250947"/>
                  </a:lnTo>
                  <a:lnTo>
                    <a:pt x="3281426" y="2281428"/>
                  </a:lnTo>
                  <a:lnTo>
                    <a:pt x="3249168" y="2311145"/>
                  </a:lnTo>
                  <a:lnTo>
                    <a:pt x="3216021" y="2340102"/>
                  </a:lnTo>
                  <a:lnTo>
                    <a:pt x="3181731" y="2368422"/>
                  </a:lnTo>
                  <a:lnTo>
                    <a:pt x="3146425" y="2395981"/>
                  </a:lnTo>
                  <a:lnTo>
                    <a:pt x="3110230" y="2422779"/>
                  </a:lnTo>
                  <a:lnTo>
                    <a:pt x="3073019" y="2448941"/>
                  </a:lnTo>
                  <a:lnTo>
                    <a:pt x="3034919" y="2474214"/>
                  </a:lnTo>
                  <a:lnTo>
                    <a:pt x="2995930" y="2498725"/>
                  </a:lnTo>
                  <a:lnTo>
                    <a:pt x="2956052" y="2522473"/>
                  </a:lnTo>
                  <a:lnTo>
                    <a:pt x="2915285" y="2545333"/>
                  </a:lnTo>
                  <a:lnTo>
                    <a:pt x="2873629" y="2567431"/>
                  </a:lnTo>
                  <a:lnTo>
                    <a:pt x="2831211" y="2588514"/>
                  </a:lnTo>
                  <a:lnTo>
                    <a:pt x="2788031" y="2608833"/>
                  </a:lnTo>
                  <a:lnTo>
                    <a:pt x="2743962" y="2628265"/>
                  </a:lnTo>
                  <a:lnTo>
                    <a:pt x="2699258" y="2646806"/>
                  </a:lnTo>
                  <a:lnTo>
                    <a:pt x="2653792" y="2664459"/>
                  </a:lnTo>
                  <a:lnTo>
                    <a:pt x="2607564" y="2681096"/>
                  </a:lnTo>
                  <a:lnTo>
                    <a:pt x="2560574" y="2696844"/>
                  </a:lnTo>
                  <a:lnTo>
                    <a:pt x="2512949" y="2711577"/>
                  </a:lnTo>
                  <a:lnTo>
                    <a:pt x="2464816" y="2725292"/>
                  </a:lnTo>
                  <a:lnTo>
                    <a:pt x="2415921" y="2737992"/>
                  </a:lnTo>
                  <a:lnTo>
                    <a:pt x="2366391" y="2749677"/>
                  </a:lnTo>
                  <a:lnTo>
                    <a:pt x="2316353" y="2760344"/>
                  </a:lnTo>
                  <a:lnTo>
                    <a:pt x="2265807" y="2769996"/>
                  </a:lnTo>
                  <a:lnTo>
                    <a:pt x="2214626" y="2778505"/>
                  </a:lnTo>
                  <a:lnTo>
                    <a:pt x="2162937" y="2785998"/>
                  </a:lnTo>
                  <a:lnTo>
                    <a:pt x="2110740" y="2792348"/>
                  </a:lnTo>
                  <a:lnTo>
                    <a:pt x="2058162" y="2797682"/>
                  </a:lnTo>
                  <a:lnTo>
                    <a:pt x="2004949" y="2801746"/>
                  </a:lnTo>
                  <a:lnTo>
                    <a:pt x="1951482" y="2804667"/>
                  </a:lnTo>
                  <a:lnTo>
                    <a:pt x="1897507" y="2806445"/>
                  </a:lnTo>
                  <a:lnTo>
                    <a:pt x="1843151" y="2807080"/>
                  </a:lnTo>
                  <a:lnTo>
                    <a:pt x="1788795" y="2806445"/>
                  </a:lnTo>
                  <a:lnTo>
                    <a:pt x="1734820" y="2804667"/>
                  </a:lnTo>
                  <a:lnTo>
                    <a:pt x="1681353" y="2801746"/>
                  </a:lnTo>
                  <a:lnTo>
                    <a:pt x="1628140" y="2797682"/>
                  </a:lnTo>
                  <a:lnTo>
                    <a:pt x="1575562" y="2792348"/>
                  </a:lnTo>
                  <a:lnTo>
                    <a:pt x="1523365" y="2785998"/>
                  </a:lnTo>
                  <a:lnTo>
                    <a:pt x="1471676" y="2778505"/>
                  </a:lnTo>
                  <a:lnTo>
                    <a:pt x="1420495" y="2769996"/>
                  </a:lnTo>
                  <a:lnTo>
                    <a:pt x="1369949" y="2760344"/>
                  </a:lnTo>
                  <a:lnTo>
                    <a:pt x="1319911" y="2749677"/>
                  </a:lnTo>
                  <a:lnTo>
                    <a:pt x="1270381" y="2737992"/>
                  </a:lnTo>
                  <a:lnTo>
                    <a:pt x="1221486" y="2725292"/>
                  </a:lnTo>
                  <a:lnTo>
                    <a:pt x="1173353" y="2711577"/>
                  </a:lnTo>
                  <a:lnTo>
                    <a:pt x="1125728" y="2696844"/>
                  </a:lnTo>
                  <a:lnTo>
                    <a:pt x="1078738" y="2681096"/>
                  </a:lnTo>
                  <a:lnTo>
                    <a:pt x="1032637" y="2664459"/>
                  </a:lnTo>
                  <a:lnTo>
                    <a:pt x="987044" y="2646806"/>
                  </a:lnTo>
                  <a:lnTo>
                    <a:pt x="942339" y="2628265"/>
                  </a:lnTo>
                  <a:lnTo>
                    <a:pt x="898283" y="2608833"/>
                  </a:lnTo>
                  <a:lnTo>
                    <a:pt x="855052" y="2588514"/>
                  </a:lnTo>
                  <a:lnTo>
                    <a:pt x="812622" y="2567431"/>
                  </a:lnTo>
                  <a:lnTo>
                    <a:pt x="771017" y="2545333"/>
                  </a:lnTo>
                  <a:lnTo>
                    <a:pt x="730250" y="2522473"/>
                  </a:lnTo>
                  <a:lnTo>
                    <a:pt x="690346" y="2498725"/>
                  </a:lnTo>
                  <a:lnTo>
                    <a:pt x="651344" y="2474214"/>
                  </a:lnTo>
                  <a:lnTo>
                    <a:pt x="613232" y="2448941"/>
                  </a:lnTo>
                  <a:lnTo>
                    <a:pt x="576059" y="2422779"/>
                  </a:lnTo>
                  <a:lnTo>
                    <a:pt x="539838" y="2395981"/>
                  </a:lnTo>
                  <a:lnTo>
                    <a:pt x="504596" y="2368422"/>
                  </a:lnTo>
                  <a:lnTo>
                    <a:pt x="470344" y="2340102"/>
                  </a:lnTo>
                  <a:lnTo>
                    <a:pt x="437108" y="2311145"/>
                  </a:lnTo>
                  <a:lnTo>
                    <a:pt x="404914" y="2281428"/>
                  </a:lnTo>
                  <a:lnTo>
                    <a:pt x="373786" y="2250947"/>
                  </a:lnTo>
                  <a:lnTo>
                    <a:pt x="343725" y="2219959"/>
                  </a:lnTo>
                  <a:lnTo>
                    <a:pt x="314782" y="2188336"/>
                  </a:lnTo>
                  <a:lnTo>
                    <a:pt x="286956" y="2155952"/>
                  </a:lnTo>
                  <a:lnTo>
                    <a:pt x="260273" y="2123058"/>
                  </a:lnTo>
                  <a:lnTo>
                    <a:pt x="234772" y="2089530"/>
                  </a:lnTo>
                  <a:lnTo>
                    <a:pt x="210451" y="2055494"/>
                  </a:lnTo>
                  <a:lnTo>
                    <a:pt x="187337" y="2020823"/>
                  </a:lnTo>
                  <a:lnTo>
                    <a:pt x="165468" y="1985644"/>
                  </a:lnTo>
                  <a:lnTo>
                    <a:pt x="144843" y="1949830"/>
                  </a:lnTo>
                  <a:lnTo>
                    <a:pt x="125501" y="1913635"/>
                  </a:lnTo>
                  <a:lnTo>
                    <a:pt x="107454" y="1876932"/>
                  </a:lnTo>
                  <a:lnTo>
                    <a:pt x="90728" y="1839721"/>
                  </a:lnTo>
                  <a:lnTo>
                    <a:pt x="75336" y="1802002"/>
                  </a:lnTo>
                  <a:lnTo>
                    <a:pt x="61315" y="1763902"/>
                  </a:lnTo>
                  <a:lnTo>
                    <a:pt x="48679" y="1725421"/>
                  </a:lnTo>
                  <a:lnTo>
                    <a:pt x="37439" y="1686432"/>
                  </a:lnTo>
                  <a:lnTo>
                    <a:pt x="27635" y="1647063"/>
                  </a:lnTo>
                  <a:lnTo>
                    <a:pt x="19278" y="1607311"/>
                  </a:lnTo>
                  <a:lnTo>
                    <a:pt x="12395" y="1567179"/>
                  </a:lnTo>
                  <a:lnTo>
                    <a:pt x="7010" y="1526793"/>
                  </a:lnTo>
                  <a:lnTo>
                    <a:pt x="3124" y="1486027"/>
                  </a:lnTo>
                  <a:lnTo>
                    <a:pt x="787" y="1444878"/>
                  </a:lnTo>
                  <a:lnTo>
                    <a:pt x="0" y="1403477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4145" y="1315339"/>
            <a:ext cx="22034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829435" algn="l"/>
              </a:tabLst>
            </a:pP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Transferecréditos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(Mercadorias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FFFF00"/>
                </a:solidFill>
                <a:latin typeface="Calibri"/>
                <a:cs typeface="Calibri"/>
              </a:rPr>
              <a:t>e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serviços)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458" y="3823461"/>
            <a:ext cx="3906520" cy="2687320"/>
            <a:chOff x="362458" y="3823461"/>
            <a:chExt cx="3906520" cy="2687320"/>
          </a:xfrm>
        </p:grpSpPr>
        <p:sp>
          <p:nvSpPr>
            <p:cNvPr id="7" name="object 7"/>
            <p:cNvSpPr/>
            <p:nvPr/>
          </p:nvSpPr>
          <p:spPr>
            <a:xfrm>
              <a:off x="368808" y="3829811"/>
              <a:ext cx="3893820" cy="2674620"/>
            </a:xfrm>
            <a:custGeom>
              <a:avLst/>
              <a:gdLst/>
              <a:ahLst/>
              <a:cxnLst/>
              <a:rect l="l" t="t" r="r" b="b"/>
              <a:pathLst>
                <a:path w="3893820" h="2674620">
                  <a:moveTo>
                    <a:pt x="1946910" y="0"/>
                  </a:moveTo>
                  <a:lnTo>
                    <a:pt x="1890522" y="507"/>
                  </a:lnTo>
                  <a:lnTo>
                    <a:pt x="1834515" y="2158"/>
                  </a:lnTo>
                  <a:lnTo>
                    <a:pt x="1778889" y="4952"/>
                  </a:lnTo>
                  <a:lnTo>
                    <a:pt x="1723771" y="8636"/>
                  </a:lnTo>
                  <a:lnTo>
                    <a:pt x="1669161" y="13462"/>
                  </a:lnTo>
                  <a:lnTo>
                    <a:pt x="1614932" y="19304"/>
                  </a:lnTo>
                  <a:lnTo>
                    <a:pt x="1561211" y="26288"/>
                  </a:lnTo>
                  <a:lnTo>
                    <a:pt x="1507998" y="34162"/>
                  </a:lnTo>
                  <a:lnTo>
                    <a:pt x="1455420" y="42925"/>
                  </a:lnTo>
                  <a:lnTo>
                    <a:pt x="1403350" y="52831"/>
                  </a:lnTo>
                  <a:lnTo>
                    <a:pt x="1351915" y="63626"/>
                  </a:lnTo>
                  <a:lnTo>
                    <a:pt x="1301115" y="75311"/>
                  </a:lnTo>
                  <a:lnTo>
                    <a:pt x="1250950" y="88011"/>
                  </a:lnTo>
                  <a:lnTo>
                    <a:pt x="1201420" y="101600"/>
                  </a:lnTo>
                  <a:lnTo>
                    <a:pt x="1152525" y="116077"/>
                  </a:lnTo>
                  <a:lnTo>
                    <a:pt x="1104392" y="131318"/>
                  </a:lnTo>
                  <a:lnTo>
                    <a:pt x="1056894" y="147574"/>
                  </a:lnTo>
                  <a:lnTo>
                    <a:pt x="1010157" y="164719"/>
                  </a:lnTo>
                  <a:lnTo>
                    <a:pt x="964311" y="182625"/>
                  </a:lnTo>
                  <a:lnTo>
                    <a:pt x="919099" y="201294"/>
                  </a:lnTo>
                  <a:lnTo>
                    <a:pt x="874788" y="220852"/>
                  </a:lnTo>
                  <a:lnTo>
                    <a:pt x="831278" y="241173"/>
                  </a:lnTo>
                  <a:lnTo>
                    <a:pt x="788631" y="262255"/>
                  </a:lnTo>
                  <a:lnTo>
                    <a:pt x="746848" y="284225"/>
                  </a:lnTo>
                  <a:lnTo>
                    <a:pt x="705967" y="306831"/>
                  </a:lnTo>
                  <a:lnTo>
                    <a:pt x="666000" y="330200"/>
                  </a:lnTo>
                  <a:lnTo>
                    <a:pt x="626973" y="354202"/>
                  </a:lnTo>
                  <a:lnTo>
                    <a:pt x="588899" y="378968"/>
                  </a:lnTo>
                  <a:lnTo>
                    <a:pt x="551815" y="404494"/>
                  </a:lnTo>
                  <a:lnTo>
                    <a:pt x="515734" y="430656"/>
                  </a:lnTo>
                  <a:lnTo>
                    <a:pt x="480682" y="457454"/>
                  </a:lnTo>
                  <a:lnTo>
                    <a:pt x="446671" y="484886"/>
                  </a:lnTo>
                  <a:lnTo>
                    <a:pt x="413727" y="512952"/>
                  </a:lnTo>
                  <a:lnTo>
                    <a:pt x="381876" y="541655"/>
                  </a:lnTo>
                  <a:lnTo>
                    <a:pt x="351142" y="570992"/>
                  </a:lnTo>
                  <a:lnTo>
                    <a:pt x="321538" y="600837"/>
                  </a:lnTo>
                  <a:lnTo>
                    <a:pt x="293077" y="631317"/>
                  </a:lnTo>
                  <a:lnTo>
                    <a:pt x="265811" y="662305"/>
                  </a:lnTo>
                  <a:lnTo>
                    <a:pt x="239737" y="693927"/>
                  </a:lnTo>
                  <a:lnTo>
                    <a:pt x="214884" y="725932"/>
                  </a:lnTo>
                  <a:lnTo>
                    <a:pt x="191262" y="758570"/>
                  </a:lnTo>
                  <a:lnTo>
                    <a:pt x="168922" y="791590"/>
                  </a:lnTo>
                  <a:lnTo>
                    <a:pt x="147853" y="825119"/>
                  </a:lnTo>
                  <a:lnTo>
                    <a:pt x="128092" y="859155"/>
                  </a:lnTo>
                  <a:lnTo>
                    <a:pt x="109664" y="893699"/>
                  </a:lnTo>
                  <a:lnTo>
                    <a:pt x="92582" y="928624"/>
                  </a:lnTo>
                  <a:lnTo>
                    <a:pt x="76873" y="963930"/>
                  </a:lnTo>
                  <a:lnTo>
                    <a:pt x="62560" y="999744"/>
                  </a:lnTo>
                  <a:lnTo>
                    <a:pt x="49669" y="1035812"/>
                  </a:lnTo>
                  <a:lnTo>
                    <a:pt x="38201" y="1072388"/>
                  </a:lnTo>
                  <a:lnTo>
                    <a:pt x="28194" y="1109218"/>
                  </a:lnTo>
                  <a:lnTo>
                    <a:pt x="19672" y="1146429"/>
                  </a:lnTo>
                  <a:lnTo>
                    <a:pt x="12649" y="1184020"/>
                  </a:lnTo>
                  <a:lnTo>
                    <a:pt x="7150" y="1221867"/>
                  </a:lnTo>
                  <a:lnTo>
                    <a:pt x="3187" y="1260094"/>
                  </a:lnTo>
                  <a:lnTo>
                    <a:pt x="800" y="1298575"/>
                  </a:lnTo>
                  <a:lnTo>
                    <a:pt x="0" y="1337310"/>
                  </a:lnTo>
                  <a:lnTo>
                    <a:pt x="800" y="1376045"/>
                  </a:lnTo>
                  <a:lnTo>
                    <a:pt x="3187" y="1414526"/>
                  </a:lnTo>
                  <a:lnTo>
                    <a:pt x="7150" y="1452753"/>
                  </a:lnTo>
                  <a:lnTo>
                    <a:pt x="12649" y="1490599"/>
                  </a:lnTo>
                  <a:lnTo>
                    <a:pt x="19672" y="1528191"/>
                  </a:lnTo>
                  <a:lnTo>
                    <a:pt x="28194" y="1565402"/>
                  </a:lnTo>
                  <a:lnTo>
                    <a:pt x="38201" y="1602232"/>
                  </a:lnTo>
                  <a:lnTo>
                    <a:pt x="49669" y="1638808"/>
                  </a:lnTo>
                  <a:lnTo>
                    <a:pt x="62560" y="1674876"/>
                  </a:lnTo>
                  <a:lnTo>
                    <a:pt x="76873" y="1710689"/>
                  </a:lnTo>
                  <a:lnTo>
                    <a:pt x="92582" y="1745996"/>
                  </a:lnTo>
                  <a:lnTo>
                    <a:pt x="109664" y="1780895"/>
                  </a:lnTo>
                  <a:lnTo>
                    <a:pt x="128092" y="1815376"/>
                  </a:lnTo>
                  <a:lnTo>
                    <a:pt x="147853" y="1849412"/>
                  </a:lnTo>
                  <a:lnTo>
                    <a:pt x="168922" y="1882978"/>
                  </a:lnTo>
                  <a:lnTo>
                    <a:pt x="191262" y="1916061"/>
                  </a:lnTo>
                  <a:lnTo>
                    <a:pt x="214884" y="1948649"/>
                  </a:lnTo>
                  <a:lnTo>
                    <a:pt x="239737" y="1980717"/>
                  </a:lnTo>
                  <a:lnTo>
                    <a:pt x="265811" y="2012276"/>
                  </a:lnTo>
                  <a:lnTo>
                    <a:pt x="293077" y="2043277"/>
                  </a:lnTo>
                  <a:lnTo>
                    <a:pt x="321538" y="2073732"/>
                  </a:lnTo>
                  <a:lnTo>
                    <a:pt x="351142" y="2103615"/>
                  </a:lnTo>
                  <a:lnTo>
                    <a:pt x="381876" y="2132914"/>
                  </a:lnTo>
                  <a:lnTo>
                    <a:pt x="413727" y="2161616"/>
                  </a:lnTo>
                  <a:lnTo>
                    <a:pt x="446671" y="2189695"/>
                  </a:lnTo>
                  <a:lnTo>
                    <a:pt x="480682" y="2217153"/>
                  </a:lnTo>
                  <a:lnTo>
                    <a:pt x="515734" y="2243950"/>
                  </a:lnTo>
                  <a:lnTo>
                    <a:pt x="551815" y="2270099"/>
                  </a:lnTo>
                  <a:lnTo>
                    <a:pt x="588899" y="2295575"/>
                  </a:lnTo>
                  <a:lnTo>
                    <a:pt x="626973" y="2320366"/>
                  </a:lnTo>
                  <a:lnTo>
                    <a:pt x="666000" y="2344445"/>
                  </a:lnTo>
                  <a:lnTo>
                    <a:pt x="705967" y="2367800"/>
                  </a:lnTo>
                  <a:lnTo>
                    <a:pt x="746848" y="2390432"/>
                  </a:lnTo>
                  <a:lnTo>
                    <a:pt x="788631" y="2412314"/>
                  </a:lnTo>
                  <a:lnTo>
                    <a:pt x="831278" y="2433421"/>
                  </a:lnTo>
                  <a:lnTo>
                    <a:pt x="874788" y="2453754"/>
                  </a:lnTo>
                  <a:lnTo>
                    <a:pt x="919099" y="2473299"/>
                  </a:lnTo>
                  <a:lnTo>
                    <a:pt x="964311" y="2492032"/>
                  </a:lnTo>
                  <a:lnTo>
                    <a:pt x="1010157" y="2509951"/>
                  </a:lnTo>
                  <a:lnTo>
                    <a:pt x="1056894" y="2527020"/>
                  </a:lnTo>
                  <a:lnTo>
                    <a:pt x="1104392" y="2543238"/>
                  </a:lnTo>
                  <a:lnTo>
                    <a:pt x="1152525" y="2558592"/>
                  </a:lnTo>
                  <a:lnTo>
                    <a:pt x="1201420" y="2573058"/>
                  </a:lnTo>
                  <a:lnTo>
                    <a:pt x="1250950" y="2586634"/>
                  </a:lnTo>
                  <a:lnTo>
                    <a:pt x="1301115" y="2599283"/>
                  </a:lnTo>
                  <a:lnTo>
                    <a:pt x="1351915" y="2611018"/>
                  </a:lnTo>
                  <a:lnTo>
                    <a:pt x="1403350" y="2621813"/>
                  </a:lnTo>
                  <a:lnTo>
                    <a:pt x="1455420" y="2631643"/>
                  </a:lnTo>
                  <a:lnTo>
                    <a:pt x="1507998" y="2640507"/>
                  </a:lnTo>
                  <a:lnTo>
                    <a:pt x="1561211" y="2648381"/>
                  </a:lnTo>
                  <a:lnTo>
                    <a:pt x="1614932" y="2655252"/>
                  </a:lnTo>
                  <a:lnTo>
                    <a:pt x="1669161" y="2661107"/>
                  </a:lnTo>
                  <a:lnTo>
                    <a:pt x="1723771" y="2665933"/>
                  </a:lnTo>
                  <a:lnTo>
                    <a:pt x="1778889" y="2669705"/>
                  </a:lnTo>
                  <a:lnTo>
                    <a:pt x="1834515" y="2672422"/>
                  </a:lnTo>
                  <a:lnTo>
                    <a:pt x="1890522" y="2674073"/>
                  </a:lnTo>
                  <a:lnTo>
                    <a:pt x="1946910" y="2674620"/>
                  </a:lnTo>
                  <a:lnTo>
                    <a:pt x="2003298" y="2674073"/>
                  </a:lnTo>
                  <a:lnTo>
                    <a:pt x="2059305" y="2672422"/>
                  </a:lnTo>
                  <a:lnTo>
                    <a:pt x="2114931" y="2669705"/>
                  </a:lnTo>
                  <a:lnTo>
                    <a:pt x="2170049" y="2665933"/>
                  </a:lnTo>
                  <a:lnTo>
                    <a:pt x="2224786" y="2661107"/>
                  </a:lnTo>
                  <a:lnTo>
                    <a:pt x="2278888" y="2655252"/>
                  </a:lnTo>
                  <a:lnTo>
                    <a:pt x="2332609" y="2648381"/>
                  </a:lnTo>
                  <a:lnTo>
                    <a:pt x="2385822" y="2640507"/>
                  </a:lnTo>
                  <a:lnTo>
                    <a:pt x="2438400" y="2631643"/>
                  </a:lnTo>
                  <a:lnTo>
                    <a:pt x="2490470" y="2621813"/>
                  </a:lnTo>
                  <a:lnTo>
                    <a:pt x="2541905" y="2611018"/>
                  </a:lnTo>
                  <a:lnTo>
                    <a:pt x="2592705" y="2599283"/>
                  </a:lnTo>
                  <a:lnTo>
                    <a:pt x="2642997" y="2586634"/>
                  </a:lnTo>
                  <a:lnTo>
                    <a:pt x="2692527" y="2573058"/>
                  </a:lnTo>
                  <a:lnTo>
                    <a:pt x="2741295" y="2558592"/>
                  </a:lnTo>
                  <a:lnTo>
                    <a:pt x="2789555" y="2543238"/>
                  </a:lnTo>
                  <a:lnTo>
                    <a:pt x="2836926" y="2527020"/>
                  </a:lnTo>
                  <a:lnTo>
                    <a:pt x="2883662" y="2509951"/>
                  </a:lnTo>
                  <a:lnTo>
                    <a:pt x="2929636" y="2492032"/>
                  </a:lnTo>
                  <a:lnTo>
                    <a:pt x="2974721" y="2473299"/>
                  </a:lnTo>
                  <a:lnTo>
                    <a:pt x="3019044" y="2453754"/>
                  </a:lnTo>
                  <a:lnTo>
                    <a:pt x="3062605" y="2433421"/>
                  </a:lnTo>
                  <a:lnTo>
                    <a:pt x="3105277" y="2412314"/>
                  </a:lnTo>
                  <a:lnTo>
                    <a:pt x="3146933" y="2390432"/>
                  </a:lnTo>
                  <a:lnTo>
                    <a:pt x="3187827" y="2367800"/>
                  </a:lnTo>
                  <a:lnTo>
                    <a:pt x="3227832" y="2344445"/>
                  </a:lnTo>
                  <a:lnTo>
                    <a:pt x="3266820" y="2320366"/>
                  </a:lnTo>
                  <a:lnTo>
                    <a:pt x="3304920" y="2295575"/>
                  </a:lnTo>
                  <a:lnTo>
                    <a:pt x="3342004" y="2270099"/>
                  </a:lnTo>
                  <a:lnTo>
                    <a:pt x="3378072" y="2243950"/>
                  </a:lnTo>
                  <a:lnTo>
                    <a:pt x="3413125" y="2217153"/>
                  </a:lnTo>
                  <a:lnTo>
                    <a:pt x="3447161" y="2189695"/>
                  </a:lnTo>
                  <a:lnTo>
                    <a:pt x="3480054" y="2161616"/>
                  </a:lnTo>
                  <a:lnTo>
                    <a:pt x="3511930" y="2132914"/>
                  </a:lnTo>
                  <a:lnTo>
                    <a:pt x="3542665" y="2103615"/>
                  </a:lnTo>
                  <a:lnTo>
                    <a:pt x="3572255" y="2073732"/>
                  </a:lnTo>
                  <a:lnTo>
                    <a:pt x="3600704" y="2043277"/>
                  </a:lnTo>
                  <a:lnTo>
                    <a:pt x="3628008" y="2012276"/>
                  </a:lnTo>
                  <a:lnTo>
                    <a:pt x="3654043" y="1980717"/>
                  </a:lnTo>
                  <a:lnTo>
                    <a:pt x="3678936" y="1948649"/>
                  </a:lnTo>
                  <a:lnTo>
                    <a:pt x="3702557" y="1916061"/>
                  </a:lnTo>
                  <a:lnTo>
                    <a:pt x="3724909" y="1882978"/>
                  </a:lnTo>
                  <a:lnTo>
                    <a:pt x="3745991" y="1849412"/>
                  </a:lnTo>
                  <a:lnTo>
                    <a:pt x="3765677" y="1815376"/>
                  </a:lnTo>
                  <a:lnTo>
                    <a:pt x="3784218" y="1780895"/>
                  </a:lnTo>
                  <a:lnTo>
                    <a:pt x="3801237" y="1745996"/>
                  </a:lnTo>
                  <a:lnTo>
                    <a:pt x="3816984" y="1710689"/>
                  </a:lnTo>
                  <a:lnTo>
                    <a:pt x="3831208" y="1674876"/>
                  </a:lnTo>
                  <a:lnTo>
                    <a:pt x="3844163" y="1638808"/>
                  </a:lnTo>
                  <a:lnTo>
                    <a:pt x="3855592" y="1602232"/>
                  </a:lnTo>
                  <a:lnTo>
                    <a:pt x="3865626" y="1565402"/>
                  </a:lnTo>
                  <a:lnTo>
                    <a:pt x="3874134" y="1528191"/>
                  </a:lnTo>
                  <a:lnTo>
                    <a:pt x="3881119" y="1490599"/>
                  </a:lnTo>
                  <a:lnTo>
                    <a:pt x="3886707" y="1452753"/>
                  </a:lnTo>
                  <a:lnTo>
                    <a:pt x="3890644" y="1414526"/>
                  </a:lnTo>
                  <a:lnTo>
                    <a:pt x="3893057" y="1376045"/>
                  </a:lnTo>
                  <a:lnTo>
                    <a:pt x="3893819" y="1337310"/>
                  </a:lnTo>
                  <a:lnTo>
                    <a:pt x="3893057" y="1298575"/>
                  </a:lnTo>
                  <a:lnTo>
                    <a:pt x="3890644" y="1260094"/>
                  </a:lnTo>
                  <a:lnTo>
                    <a:pt x="3886707" y="1221867"/>
                  </a:lnTo>
                  <a:lnTo>
                    <a:pt x="3881119" y="1184020"/>
                  </a:lnTo>
                  <a:lnTo>
                    <a:pt x="3874134" y="1146429"/>
                  </a:lnTo>
                  <a:lnTo>
                    <a:pt x="3865626" y="1109218"/>
                  </a:lnTo>
                  <a:lnTo>
                    <a:pt x="3855592" y="1072388"/>
                  </a:lnTo>
                  <a:lnTo>
                    <a:pt x="3844163" y="1035812"/>
                  </a:lnTo>
                  <a:lnTo>
                    <a:pt x="3831208" y="999744"/>
                  </a:lnTo>
                  <a:lnTo>
                    <a:pt x="3816984" y="963930"/>
                  </a:lnTo>
                  <a:lnTo>
                    <a:pt x="3801237" y="928624"/>
                  </a:lnTo>
                  <a:lnTo>
                    <a:pt x="3784218" y="893699"/>
                  </a:lnTo>
                  <a:lnTo>
                    <a:pt x="3765677" y="859155"/>
                  </a:lnTo>
                  <a:lnTo>
                    <a:pt x="3745991" y="825119"/>
                  </a:lnTo>
                  <a:lnTo>
                    <a:pt x="3724909" y="791590"/>
                  </a:lnTo>
                  <a:lnTo>
                    <a:pt x="3702557" y="758570"/>
                  </a:lnTo>
                  <a:lnTo>
                    <a:pt x="3678936" y="725932"/>
                  </a:lnTo>
                  <a:lnTo>
                    <a:pt x="3654043" y="693927"/>
                  </a:lnTo>
                  <a:lnTo>
                    <a:pt x="3628008" y="662305"/>
                  </a:lnTo>
                  <a:lnTo>
                    <a:pt x="3600704" y="631317"/>
                  </a:lnTo>
                  <a:lnTo>
                    <a:pt x="3572255" y="600837"/>
                  </a:lnTo>
                  <a:lnTo>
                    <a:pt x="3542665" y="570992"/>
                  </a:lnTo>
                  <a:lnTo>
                    <a:pt x="3511930" y="541655"/>
                  </a:lnTo>
                  <a:lnTo>
                    <a:pt x="3480054" y="512952"/>
                  </a:lnTo>
                  <a:lnTo>
                    <a:pt x="3447161" y="484886"/>
                  </a:lnTo>
                  <a:lnTo>
                    <a:pt x="3413125" y="457454"/>
                  </a:lnTo>
                  <a:lnTo>
                    <a:pt x="3378072" y="430656"/>
                  </a:lnTo>
                  <a:lnTo>
                    <a:pt x="3342004" y="404494"/>
                  </a:lnTo>
                  <a:lnTo>
                    <a:pt x="3304920" y="378968"/>
                  </a:lnTo>
                  <a:lnTo>
                    <a:pt x="3266820" y="354202"/>
                  </a:lnTo>
                  <a:lnTo>
                    <a:pt x="3227832" y="330200"/>
                  </a:lnTo>
                  <a:lnTo>
                    <a:pt x="3187827" y="306831"/>
                  </a:lnTo>
                  <a:lnTo>
                    <a:pt x="3146933" y="284225"/>
                  </a:lnTo>
                  <a:lnTo>
                    <a:pt x="3105277" y="262255"/>
                  </a:lnTo>
                  <a:lnTo>
                    <a:pt x="3062605" y="241173"/>
                  </a:lnTo>
                  <a:lnTo>
                    <a:pt x="3019044" y="220852"/>
                  </a:lnTo>
                  <a:lnTo>
                    <a:pt x="2974721" y="201294"/>
                  </a:lnTo>
                  <a:lnTo>
                    <a:pt x="2929636" y="182625"/>
                  </a:lnTo>
                  <a:lnTo>
                    <a:pt x="2883662" y="164719"/>
                  </a:lnTo>
                  <a:lnTo>
                    <a:pt x="2836926" y="147574"/>
                  </a:lnTo>
                  <a:lnTo>
                    <a:pt x="2789555" y="131318"/>
                  </a:lnTo>
                  <a:lnTo>
                    <a:pt x="2741295" y="116077"/>
                  </a:lnTo>
                  <a:lnTo>
                    <a:pt x="2692527" y="101600"/>
                  </a:lnTo>
                  <a:lnTo>
                    <a:pt x="2642997" y="88011"/>
                  </a:lnTo>
                  <a:lnTo>
                    <a:pt x="2592705" y="75311"/>
                  </a:lnTo>
                  <a:lnTo>
                    <a:pt x="2541905" y="63626"/>
                  </a:lnTo>
                  <a:lnTo>
                    <a:pt x="2490470" y="52831"/>
                  </a:lnTo>
                  <a:lnTo>
                    <a:pt x="2438400" y="42925"/>
                  </a:lnTo>
                  <a:lnTo>
                    <a:pt x="2385822" y="34162"/>
                  </a:lnTo>
                  <a:lnTo>
                    <a:pt x="2332609" y="26288"/>
                  </a:lnTo>
                  <a:lnTo>
                    <a:pt x="2278888" y="19304"/>
                  </a:lnTo>
                  <a:lnTo>
                    <a:pt x="2224786" y="13462"/>
                  </a:lnTo>
                  <a:lnTo>
                    <a:pt x="2170049" y="8636"/>
                  </a:lnTo>
                  <a:lnTo>
                    <a:pt x="2114931" y="4952"/>
                  </a:lnTo>
                  <a:lnTo>
                    <a:pt x="2059305" y="2158"/>
                  </a:lnTo>
                  <a:lnTo>
                    <a:pt x="2003298" y="507"/>
                  </a:lnTo>
                  <a:lnTo>
                    <a:pt x="1946910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808" y="3829811"/>
              <a:ext cx="3893820" cy="2674620"/>
            </a:xfrm>
            <a:custGeom>
              <a:avLst/>
              <a:gdLst/>
              <a:ahLst/>
              <a:cxnLst/>
              <a:rect l="l" t="t" r="r" b="b"/>
              <a:pathLst>
                <a:path w="3893820" h="2674620">
                  <a:moveTo>
                    <a:pt x="0" y="1337310"/>
                  </a:moveTo>
                  <a:lnTo>
                    <a:pt x="800" y="1298575"/>
                  </a:lnTo>
                  <a:lnTo>
                    <a:pt x="3187" y="1260094"/>
                  </a:lnTo>
                  <a:lnTo>
                    <a:pt x="7150" y="1221867"/>
                  </a:lnTo>
                  <a:lnTo>
                    <a:pt x="12649" y="1184020"/>
                  </a:lnTo>
                  <a:lnTo>
                    <a:pt x="19672" y="1146429"/>
                  </a:lnTo>
                  <a:lnTo>
                    <a:pt x="28194" y="1109218"/>
                  </a:lnTo>
                  <a:lnTo>
                    <a:pt x="38201" y="1072388"/>
                  </a:lnTo>
                  <a:lnTo>
                    <a:pt x="49669" y="1035812"/>
                  </a:lnTo>
                  <a:lnTo>
                    <a:pt x="62560" y="999744"/>
                  </a:lnTo>
                  <a:lnTo>
                    <a:pt x="76873" y="963930"/>
                  </a:lnTo>
                  <a:lnTo>
                    <a:pt x="92582" y="928624"/>
                  </a:lnTo>
                  <a:lnTo>
                    <a:pt x="109664" y="893699"/>
                  </a:lnTo>
                  <a:lnTo>
                    <a:pt x="128092" y="859155"/>
                  </a:lnTo>
                  <a:lnTo>
                    <a:pt x="147853" y="825119"/>
                  </a:lnTo>
                  <a:lnTo>
                    <a:pt x="168922" y="791590"/>
                  </a:lnTo>
                  <a:lnTo>
                    <a:pt x="191262" y="758570"/>
                  </a:lnTo>
                  <a:lnTo>
                    <a:pt x="214884" y="725932"/>
                  </a:lnTo>
                  <a:lnTo>
                    <a:pt x="239737" y="693927"/>
                  </a:lnTo>
                  <a:lnTo>
                    <a:pt x="265811" y="662305"/>
                  </a:lnTo>
                  <a:lnTo>
                    <a:pt x="293077" y="631317"/>
                  </a:lnTo>
                  <a:lnTo>
                    <a:pt x="321538" y="600837"/>
                  </a:lnTo>
                  <a:lnTo>
                    <a:pt x="351142" y="570992"/>
                  </a:lnTo>
                  <a:lnTo>
                    <a:pt x="381876" y="541655"/>
                  </a:lnTo>
                  <a:lnTo>
                    <a:pt x="413727" y="512952"/>
                  </a:lnTo>
                  <a:lnTo>
                    <a:pt x="446671" y="484886"/>
                  </a:lnTo>
                  <a:lnTo>
                    <a:pt x="480682" y="457454"/>
                  </a:lnTo>
                  <a:lnTo>
                    <a:pt x="515734" y="430656"/>
                  </a:lnTo>
                  <a:lnTo>
                    <a:pt x="551815" y="404494"/>
                  </a:lnTo>
                  <a:lnTo>
                    <a:pt x="588899" y="378968"/>
                  </a:lnTo>
                  <a:lnTo>
                    <a:pt x="626973" y="354202"/>
                  </a:lnTo>
                  <a:lnTo>
                    <a:pt x="666000" y="330200"/>
                  </a:lnTo>
                  <a:lnTo>
                    <a:pt x="705967" y="306831"/>
                  </a:lnTo>
                  <a:lnTo>
                    <a:pt x="746848" y="284225"/>
                  </a:lnTo>
                  <a:lnTo>
                    <a:pt x="788631" y="262255"/>
                  </a:lnTo>
                  <a:lnTo>
                    <a:pt x="831278" y="241173"/>
                  </a:lnTo>
                  <a:lnTo>
                    <a:pt x="874788" y="220852"/>
                  </a:lnTo>
                  <a:lnTo>
                    <a:pt x="919099" y="201294"/>
                  </a:lnTo>
                  <a:lnTo>
                    <a:pt x="964311" y="182625"/>
                  </a:lnTo>
                  <a:lnTo>
                    <a:pt x="1010157" y="164719"/>
                  </a:lnTo>
                  <a:lnTo>
                    <a:pt x="1056894" y="147574"/>
                  </a:lnTo>
                  <a:lnTo>
                    <a:pt x="1104392" y="131318"/>
                  </a:lnTo>
                  <a:lnTo>
                    <a:pt x="1152525" y="116077"/>
                  </a:lnTo>
                  <a:lnTo>
                    <a:pt x="1201420" y="101600"/>
                  </a:lnTo>
                  <a:lnTo>
                    <a:pt x="1250950" y="88011"/>
                  </a:lnTo>
                  <a:lnTo>
                    <a:pt x="1301115" y="75311"/>
                  </a:lnTo>
                  <a:lnTo>
                    <a:pt x="1351915" y="63626"/>
                  </a:lnTo>
                  <a:lnTo>
                    <a:pt x="1403350" y="52831"/>
                  </a:lnTo>
                  <a:lnTo>
                    <a:pt x="1455420" y="42925"/>
                  </a:lnTo>
                  <a:lnTo>
                    <a:pt x="1507998" y="34162"/>
                  </a:lnTo>
                  <a:lnTo>
                    <a:pt x="1561211" y="26288"/>
                  </a:lnTo>
                  <a:lnTo>
                    <a:pt x="1614932" y="19304"/>
                  </a:lnTo>
                  <a:lnTo>
                    <a:pt x="1669161" y="13462"/>
                  </a:lnTo>
                  <a:lnTo>
                    <a:pt x="1723771" y="8636"/>
                  </a:lnTo>
                  <a:lnTo>
                    <a:pt x="1778889" y="4952"/>
                  </a:lnTo>
                  <a:lnTo>
                    <a:pt x="1834515" y="2158"/>
                  </a:lnTo>
                  <a:lnTo>
                    <a:pt x="1890522" y="507"/>
                  </a:lnTo>
                  <a:lnTo>
                    <a:pt x="1946910" y="0"/>
                  </a:lnTo>
                  <a:lnTo>
                    <a:pt x="2003298" y="507"/>
                  </a:lnTo>
                  <a:lnTo>
                    <a:pt x="2059305" y="2158"/>
                  </a:lnTo>
                  <a:lnTo>
                    <a:pt x="2114931" y="4952"/>
                  </a:lnTo>
                  <a:lnTo>
                    <a:pt x="2170049" y="8636"/>
                  </a:lnTo>
                  <a:lnTo>
                    <a:pt x="2224786" y="13462"/>
                  </a:lnTo>
                  <a:lnTo>
                    <a:pt x="2278888" y="19304"/>
                  </a:lnTo>
                  <a:lnTo>
                    <a:pt x="2332609" y="26288"/>
                  </a:lnTo>
                  <a:lnTo>
                    <a:pt x="2385822" y="34162"/>
                  </a:lnTo>
                  <a:lnTo>
                    <a:pt x="2438400" y="42925"/>
                  </a:lnTo>
                  <a:lnTo>
                    <a:pt x="2490470" y="52831"/>
                  </a:lnTo>
                  <a:lnTo>
                    <a:pt x="2541905" y="63626"/>
                  </a:lnTo>
                  <a:lnTo>
                    <a:pt x="2592705" y="75311"/>
                  </a:lnTo>
                  <a:lnTo>
                    <a:pt x="2642997" y="88011"/>
                  </a:lnTo>
                  <a:lnTo>
                    <a:pt x="2692527" y="101600"/>
                  </a:lnTo>
                  <a:lnTo>
                    <a:pt x="2741295" y="116077"/>
                  </a:lnTo>
                  <a:lnTo>
                    <a:pt x="2789555" y="131318"/>
                  </a:lnTo>
                  <a:lnTo>
                    <a:pt x="2836926" y="147574"/>
                  </a:lnTo>
                  <a:lnTo>
                    <a:pt x="2883662" y="164719"/>
                  </a:lnTo>
                  <a:lnTo>
                    <a:pt x="2929636" y="182625"/>
                  </a:lnTo>
                  <a:lnTo>
                    <a:pt x="2974721" y="201294"/>
                  </a:lnTo>
                  <a:lnTo>
                    <a:pt x="3019044" y="220852"/>
                  </a:lnTo>
                  <a:lnTo>
                    <a:pt x="3062605" y="241173"/>
                  </a:lnTo>
                  <a:lnTo>
                    <a:pt x="3105277" y="262255"/>
                  </a:lnTo>
                  <a:lnTo>
                    <a:pt x="3146933" y="284225"/>
                  </a:lnTo>
                  <a:lnTo>
                    <a:pt x="3187827" y="306831"/>
                  </a:lnTo>
                  <a:lnTo>
                    <a:pt x="3227832" y="330200"/>
                  </a:lnTo>
                  <a:lnTo>
                    <a:pt x="3266820" y="354202"/>
                  </a:lnTo>
                  <a:lnTo>
                    <a:pt x="3304920" y="378968"/>
                  </a:lnTo>
                  <a:lnTo>
                    <a:pt x="3342004" y="404494"/>
                  </a:lnTo>
                  <a:lnTo>
                    <a:pt x="3378072" y="430656"/>
                  </a:lnTo>
                  <a:lnTo>
                    <a:pt x="3413125" y="457454"/>
                  </a:lnTo>
                  <a:lnTo>
                    <a:pt x="3447161" y="484886"/>
                  </a:lnTo>
                  <a:lnTo>
                    <a:pt x="3480054" y="512952"/>
                  </a:lnTo>
                  <a:lnTo>
                    <a:pt x="3511930" y="541655"/>
                  </a:lnTo>
                  <a:lnTo>
                    <a:pt x="3542665" y="570992"/>
                  </a:lnTo>
                  <a:lnTo>
                    <a:pt x="3572255" y="600837"/>
                  </a:lnTo>
                  <a:lnTo>
                    <a:pt x="3600704" y="631317"/>
                  </a:lnTo>
                  <a:lnTo>
                    <a:pt x="3628008" y="662305"/>
                  </a:lnTo>
                  <a:lnTo>
                    <a:pt x="3654043" y="693927"/>
                  </a:lnTo>
                  <a:lnTo>
                    <a:pt x="3678936" y="725932"/>
                  </a:lnTo>
                  <a:lnTo>
                    <a:pt x="3702557" y="758570"/>
                  </a:lnTo>
                  <a:lnTo>
                    <a:pt x="3724909" y="791590"/>
                  </a:lnTo>
                  <a:lnTo>
                    <a:pt x="3745991" y="825119"/>
                  </a:lnTo>
                  <a:lnTo>
                    <a:pt x="3765677" y="859155"/>
                  </a:lnTo>
                  <a:lnTo>
                    <a:pt x="3784218" y="893699"/>
                  </a:lnTo>
                  <a:lnTo>
                    <a:pt x="3801237" y="928624"/>
                  </a:lnTo>
                  <a:lnTo>
                    <a:pt x="3816984" y="963930"/>
                  </a:lnTo>
                  <a:lnTo>
                    <a:pt x="3831208" y="999744"/>
                  </a:lnTo>
                  <a:lnTo>
                    <a:pt x="3844163" y="1035812"/>
                  </a:lnTo>
                  <a:lnTo>
                    <a:pt x="3855592" y="1072388"/>
                  </a:lnTo>
                  <a:lnTo>
                    <a:pt x="3865626" y="1109218"/>
                  </a:lnTo>
                  <a:lnTo>
                    <a:pt x="3874134" y="1146429"/>
                  </a:lnTo>
                  <a:lnTo>
                    <a:pt x="3881119" y="1184020"/>
                  </a:lnTo>
                  <a:lnTo>
                    <a:pt x="3886707" y="1221867"/>
                  </a:lnTo>
                  <a:lnTo>
                    <a:pt x="3890644" y="1260094"/>
                  </a:lnTo>
                  <a:lnTo>
                    <a:pt x="3893057" y="1298575"/>
                  </a:lnTo>
                  <a:lnTo>
                    <a:pt x="3893819" y="1337310"/>
                  </a:lnTo>
                  <a:lnTo>
                    <a:pt x="3893057" y="1376045"/>
                  </a:lnTo>
                  <a:lnTo>
                    <a:pt x="3890644" y="1414526"/>
                  </a:lnTo>
                  <a:lnTo>
                    <a:pt x="3886707" y="1452753"/>
                  </a:lnTo>
                  <a:lnTo>
                    <a:pt x="3881119" y="1490599"/>
                  </a:lnTo>
                  <a:lnTo>
                    <a:pt x="3874134" y="1528191"/>
                  </a:lnTo>
                  <a:lnTo>
                    <a:pt x="3865626" y="1565402"/>
                  </a:lnTo>
                  <a:lnTo>
                    <a:pt x="3855592" y="1602232"/>
                  </a:lnTo>
                  <a:lnTo>
                    <a:pt x="3844163" y="1638808"/>
                  </a:lnTo>
                  <a:lnTo>
                    <a:pt x="3831208" y="1674876"/>
                  </a:lnTo>
                  <a:lnTo>
                    <a:pt x="3816984" y="1710689"/>
                  </a:lnTo>
                  <a:lnTo>
                    <a:pt x="3801237" y="1745996"/>
                  </a:lnTo>
                  <a:lnTo>
                    <a:pt x="3784218" y="1780895"/>
                  </a:lnTo>
                  <a:lnTo>
                    <a:pt x="3765677" y="1815376"/>
                  </a:lnTo>
                  <a:lnTo>
                    <a:pt x="3745991" y="1849412"/>
                  </a:lnTo>
                  <a:lnTo>
                    <a:pt x="3724909" y="1882978"/>
                  </a:lnTo>
                  <a:lnTo>
                    <a:pt x="3702557" y="1916061"/>
                  </a:lnTo>
                  <a:lnTo>
                    <a:pt x="3678936" y="1948649"/>
                  </a:lnTo>
                  <a:lnTo>
                    <a:pt x="3654043" y="1980717"/>
                  </a:lnTo>
                  <a:lnTo>
                    <a:pt x="3628008" y="2012276"/>
                  </a:lnTo>
                  <a:lnTo>
                    <a:pt x="3600704" y="2043277"/>
                  </a:lnTo>
                  <a:lnTo>
                    <a:pt x="3572255" y="2073732"/>
                  </a:lnTo>
                  <a:lnTo>
                    <a:pt x="3542665" y="2103615"/>
                  </a:lnTo>
                  <a:lnTo>
                    <a:pt x="3511930" y="2132914"/>
                  </a:lnTo>
                  <a:lnTo>
                    <a:pt x="3480054" y="2161616"/>
                  </a:lnTo>
                  <a:lnTo>
                    <a:pt x="3447161" y="2189695"/>
                  </a:lnTo>
                  <a:lnTo>
                    <a:pt x="3413125" y="2217153"/>
                  </a:lnTo>
                  <a:lnTo>
                    <a:pt x="3378072" y="2243950"/>
                  </a:lnTo>
                  <a:lnTo>
                    <a:pt x="3342004" y="2270099"/>
                  </a:lnTo>
                  <a:lnTo>
                    <a:pt x="3304920" y="2295575"/>
                  </a:lnTo>
                  <a:lnTo>
                    <a:pt x="3266820" y="2320366"/>
                  </a:lnTo>
                  <a:lnTo>
                    <a:pt x="3227832" y="2344445"/>
                  </a:lnTo>
                  <a:lnTo>
                    <a:pt x="3187827" y="2367800"/>
                  </a:lnTo>
                  <a:lnTo>
                    <a:pt x="3146933" y="2390432"/>
                  </a:lnTo>
                  <a:lnTo>
                    <a:pt x="3105277" y="2412314"/>
                  </a:lnTo>
                  <a:lnTo>
                    <a:pt x="3062605" y="2433421"/>
                  </a:lnTo>
                  <a:lnTo>
                    <a:pt x="3019044" y="2453754"/>
                  </a:lnTo>
                  <a:lnTo>
                    <a:pt x="2974721" y="2473299"/>
                  </a:lnTo>
                  <a:lnTo>
                    <a:pt x="2929636" y="2492032"/>
                  </a:lnTo>
                  <a:lnTo>
                    <a:pt x="2883662" y="2509951"/>
                  </a:lnTo>
                  <a:lnTo>
                    <a:pt x="2836926" y="2527020"/>
                  </a:lnTo>
                  <a:lnTo>
                    <a:pt x="2789555" y="2543238"/>
                  </a:lnTo>
                  <a:lnTo>
                    <a:pt x="2741295" y="2558592"/>
                  </a:lnTo>
                  <a:lnTo>
                    <a:pt x="2692527" y="2573058"/>
                  </a:lnTo>
                  <a:lnTo>
                    <a:pt x="2642997" y="2586634"/>
                  </a:lnTo>
                  <a:lnTo>
                    <a:pt x="2592705" y="2599283"/>
                  </a:lnTo>
                  <a:lnTo>
                    <a:pt x="2541905" y="2611018"/>
                  </a:lnTo>
                  <a:lnTo>
                    <a:pt x="2490470" y="2621813"/>
                  </a:lnTo>
                  <a:lnTo>
                    <a:pt x="2438400" y="2631643"/>
                  </a:lnTo>
                  <a:lnTo>
                    <a:pt x="2385822" y="2640507"/>
                  </a:lnTo>
                  <a:lnTo>
                    <a:pt x="2332609" y="2648381"/>
                  </a:lnTo>
                  <a:lnTo>
                    <a:pt x="2278888" y="2655252"/>
                  </a:lnTo>
                  <a:lnTo>
                    <a:pt x="2224786" y="2661107"/>
                  </a:lnTo>
                  <a:lnTo>
                    <a:pt x="2170049" y="2665933"/>
                  </a:lnTo>
                  <a:lnTo>
                    <a:pt x="2114931" y="2669705"/>
                  </a:lnTo>
                  <a:lnTo>
                    <a:pt x="2059305" y="2672422"/>
                  </a:lnTo>
                  <a:lnTo>
                    <a:pt x="2003298" y="2674073"/>
                  </a:lnTo>
                  <a:lnTo>
                    <a:pt x="1946910" y="2674620"/>
                  </a:lnTo>
                  <a:lnTo>
                    <a:pt x="1890522" y="2674073"/>
                  </a:lnTo>
                  <a:lnTo>
                    <a:pt x="1834515" y="2672422"/>
                  </a:lnTo>
                  <a:lnTo>
                    <a:pt x="1778889" y="2669705"/>
                  </a:lnTo>
                  <a:lnTo>
                    <a:pt x="1723771" y="2665933"/>
                  </a:lnTo>
                  <a:lnTo>
                    <a:pt x="1669161" y="2661107"/>
                  </a:lnTo>
                  <a:lnTo>
                    <a:pt x="1614932" y="2655252"/>
                  </a:lnTo>
                  <a:lnTo>
                    <a:pt x="1561211" y="2648381"/>
                  </a:lnTo>
                  <a:lnTo>
                    <a:pt x="1507998" y="2640507"/>
                  </a:lnTo>
                  <a:lnTo>
                    <a:pt x="1455420" y="2631643"/>
                  </a:lnTo>
                  <a:lnTo>
                    <a:pt x="1403350" y="2621813"/>
                  </a:lnTo>
                  <a:lnTo>
                    <a:pt x="1351915" y="2611018"/>
                  </a:lnTo>
                  <a:lnTo>
                    <a:pt x="1301115" y="2599283"/>
                  </a:lnTo>
                  <a:lnTo>
                    <a:pt x="1250950" y="2586634"/>
                  </a:lnTo>
                  <a:lnTo>
                    <a:pt x="1201420" y="2573058"/>
                  </a:lnTo>
                  <a:lnTo>
                    <a:pt x="1152525" y="2558592"/>
                  </a:lnTo>
                  <a:lnTo>
                    <a:pt x="1104392" y="2543238"/>
                  </a:lnTo>
                  <a:lnTo>
                    <a:pt x="1056894" y="2527020"/>
                  </a:lnTo>
                  <a:lnTo>
                    <a:pt x="1010157" y="2509951"/>
                  </a:lnTo>
                  <a:lnTo>
                    <a:pt x="964311" y="2492032"/>
                  </a:lnTo>
                  <a:lnTo>
                    <a:pt x="919099" y="2473299"/>
                  </a:lnTo>
                  <a:lnTo>
                    <a:pt x="874788" y="2453754"/>
                  </a:lnTo>
                  <a:lnTo>
                    <a:pt x="831278" y="2433421"/>
                  </a:lnTo>
                  <a:lnTo>
                    <a:pt x="788631" y="2412314"/>
                  </a:lnTo>
                  <a:lnTo>
                    <a:pt x="746848" y="2390432"/>
                  </a:lnTo>
                  <a:lnTo>
                    <a:pt x="705967" y="2367800"/>
                  </a:lnTo>
                  <a:lnTo>
                    <a:pt x="666000" y="2344445"/>
                  </a:lnTo>
                  <a:lnTo>
                    <a:pt x="626973" y="2320366"/>
                  </a:lnTo>
                  <a:lnTo>
                    <a:pt x="588899" y="2295575"/>
                  </a:lnTo>
                  <a:lnTo>
                    <a:pt x="551815" y="2270099"/>
                  </a:lnTo>
                  <a:lnTo>
                    <a:pt x="515734" y="2243950"/>
                  </a:lnTo>
                  <a:lnTo>
                    <a:pt x="480682" y="2217153"/>
                  </a:lnTo>
                  <a:lnTo>
                    <a:pt x="446671" y="2189695"/>
                  </a:lnTo>
                  <a:lnTo>
                    <a:pt x="413727" y="2161616"/>
                  </a:lnTo>
                  <a:lnTo>
                    <a:pt x="381876" y="2132914"/>
                  </a:lnTo>
                  <a:lnTo>
                    <a:pt x="351142" y="2103615"/>
                  </a:lnTo>
                  <a:lnTo>
                    <a:pt x="321538" y="2073732"/>
                  </a:lnTo>
                  <a:lnTo>
                    <a:pt x="293077" y="2043277"/>
                  </a:lnTo>
                  <a:lnTo>
                    <a:pt x="265811" y="2012276"/>
                  </a:lnTo>
                  <a:lnTo>
                    <a:pt x="239737" y="1980717"/>
                  </a:lnTo>
                  <a:lnTo>
                    <a:pt x="214884" y="1948649"/>
                  </a:lnTo>
                  <a:lnTo>
                    <a:pt x="191262" y="1916061"/>
                  </a:lnTo>
                  <a:lnTo>
                    <a:pt x="168922" y="1882978"/>
                  </a:lnTo>
                  <a:lnTo>
                    <a:pt x="147853" y="1849412"/>
                  </a:lnTo>
                  <a:lnTo>
                    <a:pt x="128092" y="1815376"/>
                  </a:lnTo>
                  <a:lnTo>
                    <a:pt x="109664" y="1780895"/>
                  </a:lnTo>
                  <a:lnTo>
                    <a:pt x="92582" y="1745996"/>
                  </a:lnTo>
                  <a:lnTo>
                    <a:pt x="76873" y="1710689"/>
                  </a:lnTo>
                  <a:lnTo>
                    <a:pt x="62560" y="1674876"/>
                  </a:lnTo>
                  <a:lnTo>
                    <a:pt x="49669" y="1638808"/>
                  </a:lnTo>
                  <a:lnTo>
                    <a:pt x="38201" y="1602232"/>
                  </a:lnTo>
                  <a:lnTo>
                    <a:pt x="28194" y="1565402"/>
                  </a:lnTo>
                  <a:lnTo>
                    <a:pt x="19672" y="1528191"/>
                  </a:lnTo>
                  <a:lnTo>
                    <a:pt x="12649" y="1490599"/>
                  </a:lnTo>
                  <a:lnTo>
                    <a:pt x="7150" y="1452753"/>
                  </a:lnTo>
                  <a:lnTo>
                    <a:pt x="3187" y="1414526"/>
                  </a:lnTo>
                  <a:lnTo>
                    <a:pt x="800" y="1376045"/>
                  </a:lnTo>
                  <a:lnTo>
                    <a:pt x="0" y="133731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8775" y="4202938"/>
            <a:ext cx="236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(Simples</a:t>
            </a:r>
            <a:r>
              <a:rPr sz="2400" b="1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Nacional)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3155" y="4934458"/>
            <a:ext cx="847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CPP 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CSLL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IPI</a:t>
            </a:r>
            <a:r>
              <a:rPr sz="2400" b="1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r>
              <a:rPr sz="2400" b="1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7173" y="1356105"/>
            <a:ext cx="7538084" cy="4348480"/>
            <a:chOff x="4567173" y="1356105"/>
            <a:chExt cx="7538084" cy="4348480"/>
          </a:xfrm>
        </p:grpSpPr>
        <p:sp>
          <p:nvSpPr>
            <p:cNvPr id="12" name="object 12"/>
            <p:cNvSpPr/>
            <p:nvPr/>
          </p:nvSpPr>
          <p:spPr>
            <a:xfrm>
              <a:off x="4715255" y="1792223"/>
              <a:ext cx="2338070" cy="920750"/>
            </a:xfrm>
            <a:custGeom>
              <a:avLst/>
              <a:gdLst/>
              <a:ahLst/>
              <a:cxnLst/>
              <a:rect l="l" t="t" r="r" b="b"/>
              <a:pathLst>
                <a:path w="2338070" h="920750">
                  <a:moveTo>
                    <a:pt x="1877314" y="0"/>
                  </a:moveTo>
                  <a:lnTo>
                    <a:pt x="1877314" y="229997"/>
                  </a:lnTo>
                  <a:lnTo>
                    <a:pt x="0" y="229997"/>
                  </a:lnTo>
                  <a:lnTo>
                    <a:pt x="0" y="690117"/>
                  </a:lnTo>
                  <a:lnTo>
                    <a:pt x="1877314" y="690117"/>
                  </a:lnTo>
                  <a:lnTo>
                    <a:pt x="1877314" y="920241"/>
                  </a:lnTo>
                  <a:lnTo>
                    <a:pt x="2337562" y="460121"/>
                  </a:lnTo>
                  <a:lnTo>
                    <a:pt x="1877314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5255" y="1792223"/>
              <a:ext cx="2338070" cy="920750"/>
            </a:xfrm>
            <a:custGeom>
              <a:avLst/>
              <a:gdLst/>
              <a:ahLst/>
              <a:cxnLst/>
              <a:rect l="l" t="t" r="r" b="b"/>
              <a:pathLst>
                <a:path w="2338070" h="920750">
                  <a:moveTo>
                    <a:pt x="0" y="229997"/>
                  </a:moveTo>
                  <a:lnTo>
                    <a:pt x="1877314" y="229997"/>
                  </a:lnTo>
                  <a:lnTo>
                    <a:pt x="1877314" y="0"/>
                  </a:lnTo>
                  <a:lnTo>
                    <a:pt x="2337562" y="460121"/>
                  </a:lnTo>
                  <a:lnTo>
                    <a:pt x="1877314" y="920241"/>
                  </a:lnTo>
                  <a:lnTo>
                    <a:pt x="1877314" y="690117"/>
                  </a:lnTo>
                  <a:lnTo>
                    <a:pt x="0" y="690117"/>
                  </a:lnTo>
                  <a:lnTo>
                    <a:pt x="0" y="22999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3523" y="4636008"/>
              <a:ext cx="2136775" cy="1062355"/>
            </a:xfrm>
            <a:custGeom>
              <a:avLst/>
              <a:gdLst/>
              <a:ahLst/>
              <a:cxnLst/>
              <a:rect l="l" t="t" r="r" b="b"/>
              <a:pathLst>
                <a:path w="2136775" h="1062354">
                  <a:moveTo>
                    <a:pt x="1605406" y="0"/>
                  </a:moveTo>
                  <a:lnTo>
                    <a:pt x="1605406" y="265557"/>
                  </a:lnTo>
                  <a:lnTo>
                    <a:pt x="0" y="265557"/>
                  </a:lnTo>
                  <a:lnTo>
                    <a:pt x="0" y="796544"/>
                  </a:lnTo>
                  <a:lnTo>
                    <a:pt x="1605406" y="796544"/>
                  </a:lnTo>
                  <a:lnTo>
                    <a:pt x="1605406" y="1062101"/>
                  </a:lnTo>
                  <a:lnTo>
                    <a:pt x="2136521" y="531114"/>
                  </a:lnTo>
                  <a:lnTo>
                    <a:pt x="1605406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3523" y="4636008"/>
              <a:ext cx="2136775" cy="1062355"/>
            </a:xfrm>
            <a:custGeom>
              <a:avLst/>
              <a:gdLst/>
              <a:ahLst/>
              <a:cxnLst/>
              <a:rect l="l" t="t" r="r" b="b"/>
              <a:pathLst>
                <a:path w="2136775" h="1062354">
                  <a:moveTo>
                    <a:pt x="0" y="265557"/>
                  </a:moveTo>
                  <a:lnTo>
                    <a:pt x="1605406" y="265557"/>
                  </a:lnTo>
                  <a:lnTo>
                    <a:pt x="1605406" y="0"/>
                  </a:lnTo>
                  <a:lnTo>
                    <a:pt x="2136521" y="531114"/>
                  </a:lnTo>
                  <a:lnTo>
                    <a:pt x="1605406" y="1062101"/>
                  </a:lnTo>
                  <a:lnTo>
                    <a:pt x="1605406" y="796544"/>
                  </a:lnTo>
                  <a:lnTo>
                    <a:pt x="0" y="796544"/>
                  </a:lnTo>
                  <a:lnTo>
                    <a:pt x="0" y="26555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76744" y="1362455"/>
              <a:ext cx="4622165" cy="1778635"/>
            </a:xfrm>
            <a:custGeom>
              <a:avLst/>
              <a:gdLst/>
              <a:ahLst/>
              <a:cxnLst/>
              <a:rect l="l" t="t" r="r" b="b"/>
              <a:pathLst>
                <a:path w="4622165" h="1778635">
                  <a:moveTo>
                    <a:pt x="4325365" y="0"/>
                  </a:moveTo>
                  <a:lnTo>
                    <a:pt x="296417" y="0"/>
                  </a:lnTo>
                  <a:lnTo>
                    <a:pt x="248284" y="3937"/>
                  </a:lnTo>
                  <a:lnTo>
                    <a:pt x="202691" y="15113"/>
                  </a:lnTo>
                  <a:lnTo>
                    <a:pt x="160147" y="33147"/>
                  </a:lnTo>
                  <a:lnTo>
                    <a:pt x="121284" y="57150"/>
                  </a:lnTo>
                  <a:lnTo>
                    <a:pt x="86867" y="86868"/>
                  </a:lnTo>
                  <a:lnTo>
                    <a:pt x="57150" y="121412"/>
                  </a:lnTo>
                  <a:lnTo>
                    <a:pt x="33020" y="160147"/>
                  </a:lnTo>
                  <a:lnTo>
                    <a:pt x="15112" y="202692"/>
                  </a:lnTo>
                  <a:lnTo>
                    <a:pt x="3936" y="248285"/>
                  </a:lnTo>
                  <a:lnTo>
                    <a:pt x="0" y="296418"/>
                  </a:lnTo>
                  <a:lnTo>
                    <a:pt x="0" y="1481963"/>
                  </a:lnTo>
                  <a:lnTo>
                    <a:pt x="3936" y="1530096"/>
                  </a:lnTo>
                  <a:lnTo>
                    <a:pt x="15112" y="1575689"/>
                  </a:lnTo>
                  <a:lnTo>
                    <a:pt x="33020" y="1618234"/>
                  </a:lnTo>
                  <a:lnTo>
                    <a:pt x="57150" y="1656969"/>
                  </a:lnTo>
                  <a:lnTo>
                    <a:pt x="86867" y="1691513"/>
                  </a:lnTo>
                  <a:lnTo>
                    <a:pt x="121284" y="1721231"/>
                  </a:lnTo>
                  <a:lnTo>
                    <a:pt x="160147" y="1745234"/>
                  </a:lnTo>
                  <a:lnTo>
                    <a:pt x="202691" y="1763268"/>
                  </a:lnTo>
                  <a:lnTo>
                    <a:pt x="248284" y="1774444"/>
                  </a:lnTo>
                  <a:lnTo>
                    <a:pt x="296417" y="1778381"/>
                  </a:lnTo>
                  <a:lnTo>
                    <a:pt x="4325365" y="1778381"/>
                  </a:lnTo>
                  <a:lnTo>
                    <a:pt x="4373499" y="1774444"/>
                  </a:lnTo>
                  <a:lnTo>
                    <a:pt x="4419091" y="1763268"/>
                  </a:lnTo>
                  <a:lnTo>
                    <a:pt x="4461636" y="1745234"/>
                  </a:lnTo>
                  <a:lnTo>
                    <a:pt x="4500499" y="1721231"/>
                  </a:lnTo>
                  <a:lnTo>
                    <a:pt x="4534915" y="1691513"/>
                  </a:lnTo>
                  <a:lnTo>
                    <a:pt x="4564633" y="1656969"/>
                  </a:lnTo>
                  <a:lnTo>
                    <a:pt x="4588636" y="1618234"/>
                  </a:lnTo>
                  <a:lnTo>
                    <a:pt x="4606671" y="1575689"/>
                  </a:lnTo>
                  <a:lnTo>
                    <a:pt x="4617847" y="1530096"/>
                  </a:lnTo>
                  <a:lnTo>
                    <a:pt x="4621783" y="1481963"/>
                  </a:lnTo>
                  <a:lnTo>
                    <a:pt x="4621783" y="296418"/>
                  </a:lnTo>
                  <a:lnTo>
                    <a:pt x="4617847" y="248285"/>
                  </a:lnTo>
                  <a:lnTo>
                    <a:pt x="4606671" y="202692"/>
                  </a:lnTo>
                  <a:lnTo>
                    <a:pt x="4588636" y="160147"/>
                  </a:lnTo>
                  <a:lnTo>
                    <a:pt x="4564633" y="121412"/>
                  </a:lnTo>
                  <a:lnTo>
                    <a:pt x="4534915" y="86868"/>
                  </a:lnTo>
                  <a:lnTo>
                    <a:pt x="4500499" y="57150"/>
                  </a:lnTo>
                  <a:lnTo>
                    <a:pt x="4461636" y="33147"/>
                  </a:lnTo>
                  <a:lnTo>
                    <a:pt x="4419091" y="15113"/>
                  </a:lnTo>
                  <a:lnTo>
                    <a:pt x="4373499" y="3937"/>
                  </a:lnTo>
                  <a:lnTo>
                    <a:pt x="4325365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76744" y="1362455"/>
              <a:ext cx="4622165" cy="1778635"/>
            </a:xfrm>
            <a:custGeom>
              <a:avLst/>
              <a:gdLst/>
              <a:ahLst/>
              <a:cxnLst/>
              <a:rect l="l" t="t" r="r" b="b"/>
              <a:pathLst>
                <a:path w="4622165" h="1778635">
                  <a:moveTo>
                    <a:pt x="0" y="296418"/>
                  </a:moveTo>
                  <a:lnTo>
                    <a:pt x="3936" y="248285"/>
                  </a:lnTo>
                  <a:lnTo>
                    <a:pt x="15112" y="202692"/>
                  </a:lnTo>
                  <a:lnTo>
                    <a:pt x="33020" y="160147"/>
                  </a:lnTo>
                  <a:lnTo>
                    <a:pt x="57150" y="121412"/>
                  </a:lnTo>
                  <a:lnTo>
                    <a:pt x="86867" y="86868"/>
                  </a:lnTo>
                  <a:lnTo>
                    <a:pt x="121284" y="57150"/>
                  </a:lnTo>
                  <a:lnTo>
                    <a:pt x="160147" y="33147"/>
                  </a:lnTo>
                  <a:lnTo>
                    <a:pt x="202691" y="15113"/>
                  </a:lnTo>
                  <a:lnTo>
                    <a:pt x="248284" y="3937"/>
                  </a:lnTo>
                  <a:lnTo>
                    <a:pt x="296417" y="0"/>
                  </a:lnTo>
                  <a:lnTo>
                    <a:pt x="4325365" y="0"/>
                  </a:lnTo>
                  <a:lnTo>
                    <a:pt x="4373499" y="3937"/>
                  </a:lnTo>
                  <a:lnTo>
                    <a:pt x="4419091" y="15113"/>
                  </a:lnTo>
                  <a:lnTo>
                    <a:pt x="4461636" y="33147"/>
                  </a:lnTo>
                  <a:lnTo>
                    <a:pt x="4500499" y="57150"/>
                  </a:lnTo>
                  <a:lnTo>
                    <a:pt x="4534915" y="86868"/>
                  </a:lnTo>
                  <a:lnTo>
                    <a:pt x="4564633" y="121412"/>
                  </a:lnTo>
                  <a:lnTo>
                    <a:pt x="4588636" y="160147"/>
                  </a:lnTo>
                  <a:lnTo>
                    <a:pt x="4606671" y="202692"/>
                  </a:lnTo>
                  <a:lnTo>
                    <a:pt x="4617847" y="248285"/>
                  </a:lnTo>
                  <a:lnTo>
                    <a:pt x="4621783" y="296418"/>
                  </a:lnTo>
                  <a:lnTo>
                    <a:pt x="4621783" y="1481963"/>
                  </a:lnTo>
                  <a:lnTo>
                    <a:pt x="4617847" y="1530096"/>
                  </a:lnTo>
                  <a:lnTo>
                    <a:pt x="4606671" y="1575689"/>
                  </a:lnTo>
                  <a:lnTo>
                    <a:pt x="4588636" y="1618234"/>
                  </a:lnTo>
                  <a:lnTo>
                    <a:pt x="4564633" y="1656969"/>
                  </a:lnTo>
                  <a:lnTo>
                    <a:pt x="4534915" y="1691513"/>
                  </a:lnTo>
                  <a:lnTo>
                    <a:pt x="4500499" y="1721231"/>
                  </a:lnTo>
                  <a:lnTo>
                    <a:pt x="4461636" y="1745234"/>
                  </a:lnTo>
                  <a:lnTo>
                    <a:pt x="4419091" y="1763268"/>
                  </a:lnTo>
                  <a:lnTo>
                    <a:pt x="4373499" y="1774444"/>
                  </a:lnTo>
                  <a:lnTo>
                    <a:pt x="4325365" y="1778381"/>
                  </a:lnTo>
                  <a:lnTo>
                    <a:pt x="296417" y="1778381"/>
                  </a:lnTo>
                  <a:lnTo>
                    <a:pt x="248284" y="1774444"/>
                  </a:lnTo>
                  <a:lnTo>
                    <a:pt x="202691" y="1763268"/>
                  </a:lnTo>
                  <a:lnTo>
                    <a:pt x="160147" y="1745234"/>
                  </a:lnTo>
                  <a:lnTo>
                    <a:pt x="121284" y="1721231"/>
                  </a:lnTo>
                  <a:lnTo>
                    <a:pt x="86867" y="1691513"/>
                  </a:lnTo>
                  <a:lnTo>
                    <a:pt x="57150" y="1656969"/>
                  </a:lnTo>
                  <a:lnTo>
                    <a:pt x="33020" y="1618234"/>
                  </a:lnTo>
                  <a:lnTo>
                    <a:pt x="15112" y="1575689"/>
                  </a:lnTo>
                  <a:lnTo>
                    <a:pt x="3936" y="1530096"/>
                  </a:lnTo>
                  <a:lnTo>
                    <a:pt x="0" y="1481963"/>
                  </a:lnTo>
                  <a:lnTo>
                    <a:pt x="0" y="29641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59090" y="1834718"/>
            <a:ext cx="36087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00"/>
                </a:solidFill>
                <a:latin typeface="Calibri"/>
                <a:cs typeface="Calibri"/>
              </a:rPr>
              <a:t>Aproveita</a:t>
            </a:r>
            <a:r>
              <a:rPr sz="2400" b="1" spc="-8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400" b="1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transfere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crédito</a:t>
            </a:r>
            <a:endParaRPr sz="2400">
              <a:latin typeface="Calibri"/>
              <a:cs typeface="Calibri"/>
            </a:endParaRPr>
          </a:p>
          <a:p>
            <a:pPr marL="5143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(CBS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+</a:t>
            </a:r>
            <a:r>
              <a:rPr sz="2400" b="1" spc="-4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IBS)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94193" y="4314190"/>
            <a:ext cx="4711065" cy="1635760"/>
            <a:chOff x="7394193" y="4314190"/>
            <a:chExt cx="4711065" cy="1635760"/>
          </a:xfrm>
        </p:grpSpPr>
        <p:sp>
          <p:nvSpPr>
            <p:cNvPr id="20" name="object 20"/>
            <p:cNvSpPr/>
            <p:nvPr/>
          </p:nvSpPr>
          <p:spPr>
            <a:xfrm>
              <a:off x="7400543" y="4320540"/>
              <a:ext cx="4698365" cy="1623060"/>
            </a:xfrm>
            <a:custGeom>
              <a:avLst/>
              <a:gdLst/>
              <a:ahLst/>
              <a:cxnLst/>
              <a:rect l="l" t="t" r="r" b="b"/>
              <a:pathLst>
                <a:path w="4698365" h="1623060">
                  <a:moveTo>
                    <a:pt x="4427474" y="0"/>
                  </a:moveTo>
                  <a:lnTo>
                    <a:pt x="270509" y="0"/>
                  </a:lnTo>
                  <a:lnTo>
                    <a:pt x="221869" y="4318"/>
                  </a:lnTo>
                  <a:lnTo>
                    <a:pt x="176149" y="16891"/>
                  </a:lnTo>
                  <a:lnTo>
                    <a:pt x="133984" y="36957"/>
                  </a:lnTo>
                  <a:lnTo>
                    <a:pt x="96265" y="63627"/>
                  </a:lnTo>
                  <a:lnTo>
                    <a:pt x="63626" y="96266"/>
                  </a:lnTo>
                  <a:lnTo>
                    <a:pt x="36956" y="133985"/>
                  </a:lnTo>
                  <a:lnTo>
                    <a:pt x="16890" y="176149"/>
                  </a:lnTo>
                  <a:lnTo>
                    <a:pt x="4317" y="221869"/>
                  </a:lnTo>
                  <a:lnTo>
                    <a:pt x="0" y="270510"/>
                  </a:lnTo>
                  <a:lnTo>
                    <a:pt x="0" y="1352550"/>
                  </a:lnTo>
                  <a:lnTo>
                    <a:pt x="4317" y="1401165"/>
                  </a:lnTo>
                  <a:lnTo>
                    <a:pt x="16890" y="1446936"/>
                  </a:lnTo>
                  <a:lnTo>
                    <a:pt x="36956" y="1489075"/>
                  </a:lnTo>
                  <a:lnTo>
                    <a:pt x="63626" y="1526832"/>
                  </a:lnTo>
                  <a:lnTo>
                    <a:pt x="96265" y="1559433"/>
                  </a:lnTo>
                  <a:lnTo>
                    <a:pt x="133984" y="1586128"/>
                  </a:lnTo>
                  <a:lnTo>
                    <a:pt x="176149" y="1606130"/>
                  </a:lnTo>
                  <a:lnTo>
                    <a:pt x="221869" y="1618703"/>
                  </a:lnTo>
                  <a:lnTo>
                    <a:pt x="270509" y="1623060"/>
                  </a:lnTo>
                  <a:lnTo>
                    <a:pt x="4427474" y="1623060"/>
                  </a:lnTo>
                  <a:lnTo>
                    <a:pt x="4476114" y="1618703"/>
                  </a:lnTo>
                  <a:lnTo>
                    <a:pt x="4521834" y="1606130"/>
                  </a:lnTo>
                  <a:lnTo>
                    <a:pt x="4563999" y="1586128"/>
                  </a:lnTo>
                  <a:lnTo>
                    <a:pt x="4601717" y="1559433"/>
                  </a:lnTo>
                  <a:lnTo>
                    <a:pt x="4634357" y="1526832"/>
                  </a:lnTo>
                  <a:lnTo>
                    <a:pt x="4661027" y="1489075"/>
                  </a:lnTo>
                  <a:lnTo>
                    <a:pt x="4681092" y="1446936"/>
                  </a:lnTo>
                  <a:lnTo>
                    <a:pt x="4693665" y="1401165"/>
                  </a:lnTo>
                  <a:lnTo>
                    <a:pt x="4697983" y="1352550"/>
                  </a:lnTo>
                  <a:lnTo>
                    <a:pt x="4697983" y="270510"/>
                  </a:lnTo>
                  <a:lnTo>
                    <a:pt x="4693665" y="221869"/>
                  </a:lnTo>
                  <a:lnTo>
                    <a:pt x="4681092" y="176149"/>
                  </a:lnTo>
                  <a:lnTo>
                    <a:pt x="4661027" y="133985"/>
                  </a:lnTo>
                  <a:lnTo>
                    <a:pt x="4634357" y="96266"/>
                  </a:lnTo>
                  <a:lnTo>
                    <a:pt x="4601717" y="63627"/>
                  </a:lnTo>
                  <a:lnTo>
                    <a:pt x="4563999" y="36957"/>
                  </a:lnTo>
                  <a:lnTo>
                    <a:pt x="4521834" y="16891"/>
                  </a:lnTo>
                  <a:lnTo>
                    <a:pt x="4476114" y="4318"/>
                  </a:lnTo>
                  <a:lnTo>
                    <a:pt x="4427474" y="0"/>
                  </a:lnTo>
                  <a:close/>
                </a:path>
              </a:pathLst>
            </a:custGeom>
            <a:solidFill>
              <a:srgbClr val="447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00543" y="4320540"/>
              <a:ext cx="4698365" cy="1623060"/>
            </a:xfrm>
            <a:custGeom>
              <a:avLst/>
              <a:gdLst/>
              <a:ahLst/>
              <a:cxnLst/>
              <a:rect l="l" t="t" r="r" b="b"/>
              <a:pathLst>
                <a:path w="4698365" h="1623060">
                  <a:moveTo>
                    <a:pt x="0" y="270510"/>
                  </a:moveTo>
                  <a:lnTo>
                    <a:pt x="4317" y="221869"/>
                  </a:lnTo>
                  <a:lnTo>
                    <a:pt x="16890" y="176149"/>
                  </a:lnTo>
                  <a:lnTo>
                    <a:pt x="36956" y="133985"/>
                  </a:lnTo>
                  <a:lnTo>
                    <a:pt x="63626" y="96266"/>
                  </a:lnTo>
                  <a:lnTo>
                    <a:pt x="96265" y="63627"/>
                  </a:lnTo>
                  <a:lnTo>
                    <a:pt x="133984" y="36957"/>
                  </a:lnTo>
                  <a:lnTo>
                    <a:pt x="176149" y="16891"/>
                  </a:lnTo>
                  <a:lnTo>
                    <a:pt x="221869" y="4318"/>
                  </a:lnTo>
                  <a:lnTo>
                    <a:pt x="270509" y="0"/>
                  </a:lnTo>
                  <a:lnTo>
                    <a:pt x="4427474" y="0"/>
                  </a:lnTo>
                  <a:lnTo>
                    <a:pt x="4476114" y="4318"/>
                  </a:lnTo>
                  <a:lnTo>
                    <a:pt x="4521834" y="16891"/>
                  </a:lnTo>
                  <a:lnTo>
                    <a:pt x="4563999" y="36957"/>
                  </a:lnTo>
                  <a:lnTo>
                    <a:pt x="4601717" y="63627"/>
                  </a:lnTo>
                  <a:lnTo>
                    <a:pt x="4634357" y="96266"/>
                  </a:lnTo>
                  <a:lnTo>
                    <a:pt x="4661027" y="133985"/>
                  </a:lnTo>
                  <a:lnTo>
                    <a:pt x="4681092" y="176149"/>
                  </a:lnTo>
                  <a:lnTo>
                    <a:pt x="4693665" y="221869"/>
                  </a:lnTo>
                  <a:lnTo>
                    <a:pt x="4697983" y="270510"/>
                  </a:lnTo>
                  <a:lnTo>
                    <a:pt x="4697983" y="1352550"/>
                  </a:lnTo>
                  <a:lnTo>
                    <a:pt x="4693665" y="1401165"/>
                  </a:lnTo>
                  <a:lnTo>
                    <a:pt x="4681092" y="1446936"/>
                  </a:lnTo>
                  <a:lnTo>
                    <a:pt x="4661027" y="1489075"/>
                  </a:lnTo>
                  <a:lnTo>
                    <a:pt x="4634357" y="1526832"/>
                  </a:lnTo>
                  <a:lnTo>
                    <a:pt x="4601717" y="1559433"/>
                  </a:lnTo>
                  <a:lnTo>
                    <a:pt x="4563999" y="1586128"/>
                  </a:lnTo>
                  <a:lnTo>
                    <a:pt x="4521834" y="1606130"/>
                  </a:lnTo>
                  <a:lnTo>
                    <a:pt x="4476114" y="1618703"/>
                  </a:lnTo>
                  <a:lnTo>
                    <a:pt x="4427474" y="1623060"/>
                  </a:lnTo>
                  <a:lnTo>
                    <a:pt x="270509" y="1623060"/>
                  </a:lnTo>
                  <a:lnTo>
                    <a:pt x="221869" y="1618703"/>
                  </a:lnTo>
                  <a:lnTo>
                    <a:pt x="176149" y="1606130"/>
                  </a:lnTo>
                  <a:lnTo>
                    <a:pt x="133984" y="1586128"/>
                  </a:lnTo>
                  <a:lnTo>
                    <a:pt x="96265" y="1559433"/>
                  </a:lnTo>
                  <a:lnTo>
                    <a:pt x="63626" y="1526832"/>
                  </a:lnTo>
                  <a:lnTo>
                    <a:pt x="36956" y="1489075"/>
                  </a:lnTo>
                  <a:lnTo>
                    <a:pt x="16890" y="1446936"/>
                  </a:lnTo>
                  <a:lnTo>
                    <a:pt x="4317" y="1401165"/>
                  </a:lnTo>
                  <a:lnTo>
                    <a:pt x="0" y="1352550"/>
                  </a:lnTo>
                  <a:lnTo>
                    <a:pt x="0" y="27051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26756" y="4716271"/>
            <a:ext cx="3848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0330" marR="5080" indent="-13582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Não</a:t>
            </a:r>
            <a:r>
              <a:rPr sz="2400" b="1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FF00"/>
                </a:solidFill>
                <a:latin typeface="Calibri"/>
                <a:cs typeface="Calibri"/>
              </a:rPr>
              <a:t>afeta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4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regime</a:t>
            </a:r>
            <a:r>
              <a:rPr sz="2400" b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do</a:t>
            </a:r>
            <a:r>
              <a:rPr sz="2400" b="1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Simples Nacional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663" y="616076"/>
            <a:ext cx="11586210" cy="5467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7000" algn="ctr">
              <a:lnSpc>
                <a:spcPts val="3770"/>
              </a:lnSpc>
              <a:spcBef>
                <a:spcPts val="105"/>
              </a:spcBef>
            </a:pPr>
            <a:r>
              <a:rPr sz="3200" spc="-60" dirty="0">
                <a:latin typeface="Calibri Light"/>
                <a:cs typeface="Calibri Light"/>
              </a:rPr>
              <a:t>Regimes</a:t>
            </a:r>
            <a:r>
              <a:rPr sz="3200" spc="-70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Específicos</a:t>
            </a:r>
            <a:endParaRPr sz="3200">
              <a:latin typeface="Calibri Light"/>
              <a:cs typeface="Calibri Light"/>
            </a:endParaRPr>
          </a:p>
          <a:p>
            <a:pPr marL="2812415" marR="2947035" algn="ctr">
              <a:lnSpc>
                <a:spcPts val="3500"/>
              </a:lnSpc>
              <a:spcBef>
                <a:spcPts val="325"/>
              </a:spcBef>
            </a:pPr>
            <a:r>
              <a:rPr sz="3200" dirty="0">
                <a:latin typeface="Calibri Light"/>
                <a:cs typeface="Calibri Light"/>
              </a:rPr>
              <a:t>Art.</a:t>
            </a:r>
            <a:r>
              <a:rPr sz="3200" spc="-8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156</a:t>
            </a:r>
            <a:r>
              <a:rPr sz="3200" spc="-2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–</a:t>
            </a:r>
            <a:r>
              <a:rPr sz="3200" spc="-3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A</a:t>
            </a:r>
            <a:r>
              <a:rPr sz="3200" spc="-45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da</a:t>
            </a:r>
            <a:r>
              <a:rPr sz="3200" spc="-5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Constituição</a:t>
            </a:r>
            <a:r>
              <a:rPr sz="3200" spc="-75" dirty="0">
                <a:latin typeface="Calibri Light"/>
                <a:cs typeface="Calibri Light"/>
              </a:rPr>
              <a:t> </a:t>
            </a:r>
            <a:r>
              <a:rPr sz="3200" spc="-25" dirty="0">
                <a:latin typeface="Calibri Light"/>
                <a:cs typeface="Calibri Light"/>
              </a:rPr>
              <a:t>Federal </a:t>
            </a:r>
            <a:r>
              <a:rPr sz="3200" spc="-10" dirty="0">
                <a:latin typeface="Calibri Light"/>
                <a:cs typeface="Calibri Light"/>
              </a:rPr>
              <a:t>(Combustíveis</a:t>
            </a:r>
            <a:r>
              <a:rPr sz="3200" spc="-60" dirty="0">
                <a:latin typeface="Calibri Light"/>
                <a:cs typeface="Calibri Light"/>
              </a:rPr>
              <a:t> </a:t>
            </a:r>
            <a:r>
              <a:rPr sz="3200" dirty="0">
                <a:latin typeface="Calibri Light"/>
                <a:cs typeface="Calibri Light"/>
              </a:rPr>
              <a:t>e</a:t>
            </a:r>
            <a:r>
              <a:rPr sz="3200" spc="-25" dirty="0">
                <a:latin typeface="Calibri Light"/>
                <a:cs typeface="Calibri Light"/>
              </a:rPr>
              <a:t> </a:t>
            </a:r>
            <a:r>
              <a:rPr sz="3200" spc="-10" dirty="0">
                <a:latin typeface="Calibri Light"/>
                <a:cs typeface="Calibri Light"/>
              </a:rPr>
              <a:t>Lubrificantes)</a:t>
            </a:r>
            <a:endParaRPr sz="3200">
              <a:latin typeface="Calibri Light"/>
              <a:cs typeface="Calibri Light"/>
            </a:endParaRPr>
          </a:p>
          <a:p>
            <a:pPr marL="730250" indent="-717550">
              <a:lnSpc>
                <a:spcPct val="100000"/>
              </a:lnSpc>
              <a:spcBef>
                <a:spcPts val="2225"/>
              </a:spcBef>
              <a:buFont typeface="Wingdings"/>
              <a:buChar char=""/>
              <a:tabLst>
                <a:tab pos="730250" algn="l"/>
              </a:tabLst>
            </a:pPr>
            <a:r>
              <a:rPr sz="3600" spc="-20" dirty="0">
                <a:latin typeface="Calibri"/>
                <a:cs typeface="Calibri"/>
              </a:rPr>
              <a:t>Combustíveis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lubrificantes: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5"/>
              </a:spcBef>
            </a:pP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</a:pPr>
            <a:r>
              <a:rPr sz="3600" dirty="0">
                <a:latin typeface="Calibri"/>
                <a:cs typeface="Calibri"/>
              </a:rPr>
              <a:t>Incidência</a:t>
            </a:r>
            <a:r>
              <a:rPr sz="3600" spc="7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monofásica;</a:t>
            </a:r>
            <a:r>
              <a:rPr sz="3600" spc="7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alíquotas</a:t>
            </a:r>
            <a:r>
              <a:rPr sz="3600" spc="7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uniformes,</a:t>
            </a:r>
            <a:r>
              <a:rPr sz="3600" spc="7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específicas</a:t>
            </a:r>
            <a:r>
              <a:rPr sz="3600" spc="75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por </a:t>
            </a:r>
            <a:r>
              <a:rPr sz="3600" dirty="0">
                <a:latin typeface="Calibri"/>
                <a:cs typeface="Calibri"/>
              </a:rPr>
              <a:t>unidade</a:t>
            </a:r>
            <a:r>
              <a:rPr sz="3600" spc="83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83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medida</a:t>
            </a:r>
            <a:r>
              <a:rPr sz="3600" spc="83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83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diferenciadas</a:t>
            </a:r>
            <a:r>
              <a:rPr sz="3600" spc="830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por</a:t>
            </a:r>
            <a:r>
              <a:rPr sz="3600" spc="825" dirty="0">
                <a:latin typeface="Calibri"/>
                <a:cs typeface="Calibri"/>
              </a:rPr>
              <a:t>  </a:t>
            </a:r>
            <a:r>
              <a:rPr sz="3600" dirty="0">
                <a:latin typeface="Calibri"/>
                <a:cs typeface="Calibri"/>
              </a:rPr>
              <a:t>produto;</a:t>
            </a:r>
            <a:r>
              <a:rPr sz="3600" spc="830" dirty="0">
                <a:latin typeface="Calibri"/>
                <a:cs typeface="Calibri"/>
              </a:rPr>
              <a:t>  </a:t>
            </a:r>
            <a:r>
              <a:rPr sz="3600" spc="-50" dirty="0">
                <a:latin typeface="Calibri"/>
                <a:cs typeface="Calibri"/>
              </a:rPr>
              <a:t>e </a:t>
            </a:r>
            <a:r>
              <a:rPr sz="3600" dirty="0">
                <a:latin typeface="Calibri"/>
                <a:cs typeface="Calibri"/>
              </a:rPr>
              <a:t>possibilidade</a:t>
            </a:r>
            <a:r>
              <a:rPr sz="3600" spc="81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8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concessão</a:t>
            </a:r>
            <a:r>
              <a:rPr sz="3600" spc="8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8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crédito</a:t>
            </a:r>
            <a:r>
              <a:rPr sz="3600" spc="8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para</a:t>
            </a:r>
            <a:r>
              <a:rPr sz="3600" spc="8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8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contribuinte, </a:t>
            </a:r>
            <a:r>
              <a:rPr sz="3600" dirty="0">
                <a:latin typeface="Calibri"/>
                <a:cs typeface="Calibri"/>
              </a:rPr>
              <a:t>desde</a:t>
            </a:r>
            <a:r>
              <a:rPr sz="3600" spc="6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que</a:t>
            </a:r>
            <a:r>
              <a:rPr sz="3600" spc="6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6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combustível</a:t>
            </a:r>
            <a:r>
              <a:rPr sz="3600" spc="6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não</a:t>
            </a:r>
            <a:r>
              <a:rPr sz="3600" spc="6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seja</a:t>
            </a:r>
            <a:r>
              <a:rPr sz="3600" spc="6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destinado</a:t>
            </a:r>
            <a:r>
              <a:rPr sz="3600" spc="6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à</a:t>
            </a:r>
            <a:r>
              <a:rPr sz="3600" spc="6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distribuição, </a:t>
            </a:r>
            <a:r>
              <a:rPr sz="3600" spc="-30" dirty="0">
                <a:latin typeface="Calibri"/>
                <a:cs typeface="Calibri"/>
              </a:rPr>
              <a:t>comercialização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ou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revenda.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221" y="504190"/>
            <a:ext cx="557784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298450">
              <a:lnSpc>
                <a:spcPts val="4310"/>
              </a:lnSpc>
              <a:spcBef>
                <a:spcPts val="645"/>
              </a:spcBef>
            </a:pPr>
            <a:r>
              <a:rPr sz="4000" spc="-35" dirty="0"/>
              <a:t>Imposto</a:t>
            </a:r>
            <a:r>
              <a:rPr sz="4000" spc="-140" dirty="0"/>
              <a:t> </a:t>
            </a:r>
            <a:r>
              <a:rPr sz="4000" spc="-35" dirty="0"/>
              <a:t>Seletivo</a:t>
            </a:r>
            <a:r>
              <a:rPr sz="4000" spc="-114" dirty="0"/>
              <a:t> </a:t>
            </a:r>
            <a:r>
              <a:rPr sz="4000" dirty="0"/>
              <a:t>–</a:t>
            </a:r>
            <a:r>
              <a:rPr sz="4000" spc="-85" dirty="0"/>
              <a:t> </a:t>
            </a:r>
            <a:r>
              <a:rPr sz="4000" spc="-10" dirty="0"/>
              <a:t>CF/88 </a:t>
            </a:r>
            <a:r>
              <a:rPr sz="4000" spc="-35" dirty="0"/>
              <a:t>(Incidência</a:t>
            </a:r>
            <a:r>
              <a:rPr sz="4000" spc="-180" dirty="0"/>
              <a:t> </a:t>
            </a:r>
            <a:r>
              <a:rPr sz="4000" spc="-35" dirty="0"/>
              <a:t>janeiro</a:t>
            </a:r>
            <a:r>
              <a:rPr sz="4000" spc="-130" dirty="0"/>
              <a:t> </a:t>
            </a:r>
            <a:r>
              <a:rPr sz="4000" dirty="0"/>
              <a:t>de</a:t>
            </a:r>
            <a:r>
              <a:rPr sz="4000" spc="-120" dirty="0"/>
              <a:t> </a:t>
            </a:r>
            <a:r>
              <a:rPr sz="4000" spc="-10" dirty="0"/>
              <a:t>2027)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9097" y="1537309"/>
            <a:ext cx="9618345" cy="22745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600" dirty="0">
                <a:latin typeface="Calibri"/>
                <a:cs typeface="Calibri"/>
              </a:rPr>
              <a:t>Art.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153.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Compete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à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União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instituir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impostos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sobre:</a:t>
            </a:r>
            <a:endParaRPr sz="2600">
              <a:latin typeface="Calibri"/>
              <a:cs typeface="Calibri"/>
            </a:endParaRPr>
          </a:p>
          <a:p>
            <a:pPr marL="167640" indent="-154940">
              <a:lnSpc>
                <a:spcPct val="100000"/>
              </a:lnSpc>
              <a:spcBef>
                <a:spcPts val="385"/>
              </a:spcBef>
              <a:buAutoNum type="romanUcPeriod"/>
              <a:tabLst>
                <a:tab pos="167640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importação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produtos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estrangeiros;</a:t>
            </a:r>
            <a:endParaRPr sz="2600">
              <a:latin typeface="Calibri"/>
              <a:cs typeface="Calibri"/>
            </a:endParaRPr>
          </a:p>
          <a:p>
            <a:pPr marL="248920" indent="-236220">
              <a:lnSpc>
                <a:spcPct val="100000"/>
              </a:lnSpc>
              <a:spcBef>
                <a:spcPts val="370"/>
              </a:spcBef>
              <a:buAutoNum type="romanUcPeriod"/>
              <a:tabLst>
                <a:tab pos="248920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exportação,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70" dirty="0">
                <a:latin typeface="Calibri"/>
                <a:cs typeface="Calibri"/>
              </a:rPr>
              <a:t>exterior,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produtos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nacionais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nacionalizados;</a:t>
            </a:r>
            <a:endParaRPr sz="2600">
              <a:latin typeface="Calibri"/>
              <a:cs typeface="Calibri"/>
            </a:endParaRPr>
          </a:p>
          <a:p>
            <a:pPr marL="328295" indent="-315595">
              <a:lnSpc>
                <a:spcPct val="100000"/>
              </a:lnSpc>
              <a:spcBef>
                <a:spcPts val="375"/>
              </a:spcBef>
              <a:buAutoNum type="romanUcPeriod"/>
              <a:tabLst>
                <a:tab pos="328295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renda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 proventos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qualquer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natureza;</a:t>
            </a:r>
            <a:endParaRPr sz="2600">
              <a:latin typeface="Calibri"/>
              <a:cs typeface="Calibri"/>
            </a:endParaRPr>
          </a:p>
          <a:p>
            <a:pPr marL="353060" indent="-340360">
              <a:lnSpc>
                <a:spcPct val="100000"/>
              </a:lnSpc>
              <a:spcBef>
                <a:spcPts val="590"/>
              </a:spcBef>
              <a:buAutoNum type="romanUcPeriod"/>
              <a:tabLst>
                <a:tab pos="353060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produtos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industrializados;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92918" y="3831716"/>
            <a:ext cx="1524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705" algn="l"/>
              </a:tabLst>
            </a:pPr>
            <a:r>
              <a:rPr sz="2600" spc="-25" dirty="0">
                <a:latin typeface="Calibri"/>
                <a:cs typeface="Calibri"/>
              </a:rPr>
              <a:t>ou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valores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9097" y="3836289"/>
            <a:ext cx="9869805" cy="162687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2510"/>
              </a:lnSpc>
              <a:spcBef>
                <a:spcPts val="695"/>
              </a:spcBef>
              <a:tabLst>
                <a:tab pos="2284730" algn="l"/>
                <a:tab pos="2821305" algn="l"/>
                <a:tab pos="4043679" algn="l"/>
                <a:tab pos="5227955" algn="l"/>
                <a:tab pos="5590540" algn="l"/>
                <a:tab pos="6772275" algn="l"/>
                <a:tab pos="7320915" algn="l"/>
                <a:tab pos="8648065" algn="l"/>
                <a:tab pos="9004300" algn="l"/>
              </a:tabLst>
            </a:pPr>
            <a:r>
              <a:rPr sz="2600" dirty="0">
                <a:latin typeface="Calibri"/>
                <a:cs typeface="Calibri"/>
              </a:rPr>
              <a:t>V.-</a:t>
            </a:r>
            <a:r>
              <a:rPr sz="2600" spc="-10" dirty="0">
                <a:latin typeface="Calibri"/>
                <a:cs typeface="Calibri"/>
              </a:rPr>
              <a:t>operações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de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crédito,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câmbio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seguro,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ou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relativas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3900" spc="-15" baseline="1068" dirty="0">
                <a:latin typeface="Calibri"/>
                <a:cs typeface="Calibri"/>
              </a:rPr>
              <a:t>títulos </a:t>
            </a:r>
            <a:r>
              <a:rPr sz="2600" spc="-10" dirty="0">
                <a:latin typeface="Calibri"/>
                <a:cs typeface="Calibri"/>
              </a:rPr>
              <a:t>mobiliários;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600" dirty="0">
                <a:latin typeface="Calibri"/>
                <a:cs typeface="Calibri"/>
              </a:rPr>
              <a:t>VI.-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propriedade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territorial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rural;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600" dirty="0">
                <a:latin typeface="Calibri"/>
                <a:cs typeface="Calibri"/>
              </a:rPr>
              <a:t>VII.-</a:t>
            </a:r>
            <a:r>
              <a:rPr sz="2600" spc="-20" dirty="0">
                <a:latin typeface="Calibri"/>
                <a:cs typeface="Calibri"/>
              </a:rPr>
              <a:t> grandes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fortunas,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termos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complementar.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7031" y="5481320"/>
            <a:ext cx="11258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serviços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097" y="5489549"/>
            <a:ext cx="10379075" cy="7397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  <a:tabLst>
                <a:tab pos="647700" algn="l"/>
                <a:tab pos="948055" algn="l"/>
                <a:tab pos="2530475" algn="l"/>
                <a:tab pos="3991610" algn="l"/>
                <a:tab pos="6367780" algn="l"/>
                <a:tab pos="6922770" algn="l"/>
                <a:tab pos="8696960" algn="l"/>
                <a:tab pos="9241155" algn="l"/>
                <a:tab pos="10094595" algn="l"/>
              </a:tabLst>
            </a:pPr>
            <a:r>
              <a:rPr sz="2600" spc="-20" dirty="0">
                <a:latin typeface="Calibri"/>
                <a:cs typeface="Calibri"/>
              </a:rPr>
              <a:t>VIII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50" dirty="0">
                <a:latin typeface="Calibri"/>
                <a:cs typeface="Calibri"/>
              </a:rPr>
              <a:t>-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produção,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extração,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comercialização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35" dirty="0">
                <a:latin typeface="Calibri"/>
                <a:cs typeface="Calibri"/>
              </a:rPr>
              <a:t>ou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importação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25" dirty="0">
                <a:latin typeface="Calibri"/>
                <a:cs typeface="Calibri"/>
              </a:rPr>
              <a:t>de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bens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50" dirty="0">
                <a:latin typeface="Calibri"/>
                <a:cs typeface="Calibri"/>
              </a:rPr>
              <a:t>e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prejudiciais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à</a:t>
            </a:r>
            <a:r>
              <a:rPr sz="2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saúde</a:t>
            </a:r>
            <a:r>
              <a:rPr sz="26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6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sz="2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meio</a:t>
            </a:r>
            <a:r>
              <a:rPr sz="26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ambiente</a:t>
            </a:r>
            <a:r>
              <a:rPr sz="2600" b="1" spc="-10" dirty="0">
                <a:latin typeface="Calibri"/>
                <a:cs typeface="Calibri"/>
              </a:rPr>
              <a:t>,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nos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termos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lei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complementar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3046" y="487756"/>
            <a:ext cx="5119370" cy="1240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85"/>
              </a:lnSpc>
              <a:spcBef>
                <a:spcPts val="95"/>
              </a:spcBef>
            </a:pPr>
            <a:r>
              <a:rPr sz="2800" spc="-35" dirty="0"/>
              <a:t>Regimes</a:t>
            </a:r>
            <a:r>
              <a:rPr sz="2800" spc="-125" dirty="0"/>
              <a:t> </a:t>
            </a:r>
            <a:r>
              <a:rPr sz="2800" spc="-10" dirty="0"/>
              <a:t>Específicos</a:t>
            </a:r>
            <a:endParaRPr sz="2800"/>
          </a:p>
          <a:p>
            <a:pPr marL="12700" marR="5080" algn="ctr">
              <a:lnSpc>
                <a:spcPts val="3000"/>
              </a:lnSpc>
              <a:spcBef>
                <a:spcPts val="325"/>
              </a:spcBef>
            </a:pPr>
            <a:r>
              <a:rPr sz="2800" dirty="0"/>
              <a:t>Art.</a:t>
            </a:r>
            <a:r>
              <a:rPr sz="2800" spc="-40" dirty="0"/>
              <a:t> </a:t>
            </a:r>
            <a:r>
              <a:rPr sz="2800" dirty="0"/>
              <a:t>156</a:t>
            </a:r>
            <a:r>
              <a:rPr sz="2800" spc="5" dirty="0"/>
              <a:t> </a:t>
            </a:r>
            <a:r>
              <a:rPr sz="2800" dirty="0"/>
              <a:t>–</a:t>
            </a:r>
            <a:r>
              <a:rPr sz="2800" spc="-30" dirty="0"/>
              <a:t> </a:t>
            </a:r>
            <a:r>
              <a:rPr sz="2800" dirty="0"/>
              <a:t>A</a:t>
            </a:r>
            <a:r>
              <a:rPr sz="2800" spc="-35" dirty="0"/>
              <a:t> </a:t>
            </a:r>
            <a:r>
              <a:rPr sz="2800" dirty="0"/>
              <a:t>da</a:t>
            </a:r>
            <a:r>
              <a:rPr sz="2800" spc="-45" dirty="0"/>
              <a:t> </a:t>
            </a:r>
            <a:r>
              <a:rPr sz="2800" spc="-10" dirty="0"/>
              <a:t>Constituição</a:t>
            </a:r>
            <a:r>
              <a:rPr sz="2800" spc="-25" dirty="0"/>
              <a:t> </a:t>
            </a:r>
            <a:r>
              <a:rPr sz="2800" spc="-10" dirty="0"/>
              <a:t>Federal (Combustíveis</a:t>
            </a:r>
            <a:r>
              <a:rPr sz="2800" spc="-40" dirty="0"/>
              <a:t> </a:t>
            </a:r>
            <a:r>
              <a:rPr sz="2800" dirty="0"/>
              <a:t>e</a:t>
            </a:r>
            <a:r>
              <a:rPr sz="2800" spc="-80" dirty="0"/>
              <a:t> </a:t>
            </a:r>
            <a:r>
              <a:rPr sz="2800" spc="-10" dirty="0"/>
              <a:t>Lubrificantes)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035" y="1767967"/>
            <a:ext cx="11656695" cy="46691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46990" algn="just">
              <a:lnSpc>
                <a:spcPts val="2210"/>
              </a:lnSpc>
              <a:spcBef>
                <a:spcPts val="335"/>
              </a:spcBef>
            </a:pP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000" u="sng" spc="1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156-A.</a:t>
            </a:r>
            <a:r>
              <a:rPr sz="2000" u="sng" spc="1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000" dirty="0">
                <a:latin typeface="Arial MT"/>
                <a:cs typeface="Arial MT"/>
              </a:rPr>
              <a:t>Lei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complementar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instituirá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imposto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sobre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bens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1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serviços</a:t>
            </a:r>
            <a:r>
              <a:rPr sz="2000" spc="11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competência</a:t>
            </a:r>
            <a:r>
              <a:rPr sz="2000" spc="1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compartilhada </a:t>
            </a:r>
            <a:r>
              <a:rPr sz="2000" dirty="0">
                <a:latin typeface="Arial MT"/>
                <a:cs typeface="Arial MT"/>
              </a:rPr>
              <a:t>entre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Estados,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Distrito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Federal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Municípios.</a:t>
            </a: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839"/>
              </a:spcBef>
            </a:pP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6º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complementar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disporá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sobre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regimes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específicos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tributação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para:</a:t>
            </a:r>
            <a:endParaRPr sz="2000">
              <a:latin typeface="Arial MT"/>
              <a:cs typeface="Arial MT"/>
            </a:endParaRPr>
          </a:p>
          <a:p>
            <a:pPr marL="12700" marR="52069" algn="just">
              <a:lnSpc>
                <a:spcPts val="2200"/>
              </a:lnSpc>
              <a:spcBef>
                <a:spcPts val="1960"/>
              </a:spcBef>
            </a:pPr>
            <a:r>
              <a:rPr sz="2000" dirty="0">
                <a:latin typeface="Arial MT"/>
                <a:cs typeface="Arial MT"/>
              </a:rPr>
              <a:t>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-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combustíveis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lubrificantes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sobre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 imposto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incidirá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uma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única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vez,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qualquer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seja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a </a:t>
            </a:r>
            <a:r>
              <a:rPr sz="2000" dirty="0">
                <a:latin typeface="Arial MT"/>
                <a:cs typeface="Arial MT"/>
              </a:rPr>
              <a:t>sua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finalidade,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hipótese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que:</a:t>
            </a:r>
            <a:endParaRPr sz="2000">
              <a:latin typeface="Arial MT"/>
              <a:cs typeface="Arial MT"/>
            </a:endParaRPr>
          </a:p>
          <a:p>
            <a:pPr marL="235585" indent="-228600" algn="just">
              <a:lnSpc>
                <a:spcPts val="2245"/>
              </a:lnSpc>
              <a:spcBef>
                <a:spcPts val="1935"/>
              </a:spcBef>
              <a:buSzPct val="95000"/>
              <a:buAutoNum type="alphaLcParenR"/>
              <a:tabLst>
                <a:tab pos="235585" algn="l"/>
              </a:tabLst>
            </a:pPr>
            <a:r>
              <a:rPr sz="2000" dirty="0">
                <a:latin typeface="Arial MT"/>
                <a:cs typeface="Arial MT"/>
              </a:rPr>
              <a:t>serão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alíquotas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uniformes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todo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3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território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nacional,</a:t>
            </a:r>
            <a:r>
              <a:rPr sz="2000" spc="3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específicas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3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unidade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3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medida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e</a:t>
            </a:r>
            <a:endParaRPr sz="2000">
              <a:latin typeface="Arial MT"/>
              <a:cs typeface="Arial MT"/>
            </a:endParaRPr>
          </a:p>
          <a:p>
            <a:pPr marL="12700" algn="just">
              <a:lnSpc>
                <a:spcPts val="2245"/>
              </a:lnSpc>
            </a:pPr>
            <a:r>
              <a:rPr sz="2000" dirty="0">
                <a:latin typeface="Arial MT"/>
                <a:cs typeface="Arial MT"/>
              </a:rPr>
              <a:t>diferenciadas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produto,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admitida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não</a:t>
            </a:r>
            <a:r>
              <a:rPr sz="2000" u="sng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aplicação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disposto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1º,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VII;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Arial MT"/>
              <a:cs typeface="Arial MT"/>
            </a:endParaRPr>
          </a:p>
          <a:p>
            <a:pPr marL="12700" marR="5080" indent="-5715" algn="just">
              <a:lnSpc>
                <a:spcPts val="2100"/>
              </a:lnSpc>
              <a:buSzPct val="95000"/>
              <a:buAutoNum type="alphaLcParenR" startAt="2"/>
              <a:tabLst>
                <a:tab pos="235585" algn="l"/>
              </a:tabLst>
            </a:pPr>
            <a:r>
              <a:rPr sz="2000" dirty="0">
                <a:latin typeface="Arial MT"/>
                <a:cs typeface="Arial MT"/>
              </a:rPr>
              <a:t>	será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vedada</a:t>
            </a:r>
            <a:r>
              <a:rPr sz="2000" spc="2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apropriação</a:t>
            </a:r>
            <a:r>
              <a:rPr sz="2000" spc="3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2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créditos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em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relação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às</a:t>
            </a:r>
            <a:r>
              <a:rPr sz="2000" spc="3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aquisições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dos</a:t>
            </a:r>
            <a:r>
              <a:rPr sz="2000" spc="2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produtos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3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este </a:t>
            </a:r>
            <a:r>
              <a:rPr sz="2000" dirty="0">
                <a:latin typeface="Arial MT"/>
                <a:cs typeface="Arial MT"/>
              </a:rPr>
              <a:t>inciso</a:t>
            </a:r>
            <a:r>
              <a:rPr sz="2000" spc="4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destinados</a:t>
            </a:r>
            <a:r>
              <a:rPr sz="2000" spc="48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4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distribuição,</a:t>
            </a:r>
            <a:r>
              <a:rPr sz="2000" spc="4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comercialização</a:t>
            </a:r>
            <a:r>
              <a:rPr sz="2000" spc="48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ou</a:t>
            </a:r>
            <a:r>
              <a:rPr sz="2000" spc="4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revenda;</a:t>
            </a:r>
            <a:r>
              <a:rPr sz="2000" spc="459" dirty="0"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(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cabe</a:t>
            </a:r>
            <a:r>
              <a:rPr sz="2000" b="1" spc="4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crédito</a:t>
            </a:r>
            <a:r>
              <a:rPr sz="2000" b="1" spc="4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sobre</a:t>
            </a:r>
            <a:r>
              <a:rPr sz="2000" b="1" spc="4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operação</a:t>
            </a:r>
            <a:r>
              <a:rPr sz="2000" b="1" spc="4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do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transporte</a:t>
            </a:r>
            <a:r>
              <a:rPr sz="2000" spc="-10" dirty="0">
                <a:solidFill>
                  <a:srgbClr val="FF0000"/>
                </a:solidFill>
                <a:latin typeface="Arial MT"/>
                <a:cs typeface="Arial MT"/>
              </a:rPr>
              <a:t>)</a:t>
            </a:r>
            <a:endParaRPr sz="2000">
              <a:latin typeface="Arial MT"/>
              <a:cs typeface="Arial MT"/>
            </a:endParaRPr>
          </a:p>
          <a:p>
            <a:pPr marL="12700" marR="45720" indent="297180">
              <a:lnSpc>
                <a:spcPts val="2180"/>
              </a:lnSpc>
              <a:spcBef>
                <a:spcPts val="1939"/>
              </a:spcBef>
              <a:buSzPct val="95000"/>
              <a:buAutoNum type="alphaLcParenR" startAt="2"/>
              <a:tabLst>
                <a:tab pos="309880" algn="l"/>
              </a:tabLst>
            </a:pPr>
            <a:r>
              <a:rPr sz="2000" dirty="0">
                <a:latin typeface="Arial MT"/>
                <a:cs typeface="Arial MT"/>
              </a:rPr>
              <a:t>será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concedido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crédito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nas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aquisições</a:t>
            </a:r>
            <a:r>
              <a:rPr sz="2000" spc="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dos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produtos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trata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este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inciso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sujeito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passivo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do </a:t>
            </a:r>
            <a:r>
              <a:rPr sz="2000" dirty="0">
                <a:latin typeface="Arial MT"/>
                <a:cs typeface="Arial MT"/>
              </a:rPr>
              <a:t>imposto,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observado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disposto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alínea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"b"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§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 MT"/>
                <a:cs typeface="Arial MT"/>
              </a:rPr>
              <a:t>1º,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VIII;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3014" y="627634"/>
            <a:ext cx="11668760" cy="462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1930" algn="ctr">
              <a:lnSpc>
                <a:spcPts val="265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Regimes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Específicos</a:t>
            </a:r>
            <a:endParaRPr sz="2400">
              <a:latin typeface="Arial"/>
              <a:cs typeface="Arial"/>
            </a:endParaRPr>
          </a:p>
          <a:p>
            <a:pPr marR="179070" algn="ctr">
              <a:lnSpc>
                <a:spcPts val="2560"/>
              </a:lnSpc>
            </a:pPr>
            <a:r>
              <a:rPr sz="2400" dirty="0">
                <a:latin typeface="Arial MT"/>
                <a:cs typeface="Arial MT"/>
              </a:rPr>
              <a:t>Art.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156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–</a:t>
            </a:r>
            <a:r>
              <a:rPr sz="2400" spc="-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Constituição </a:t>
            </a:r>
            <a:r>
              <a:rPr sz="2400" spc="-10" dirty="0">
                <a:latin typeface="Arial MT"/>
                <a:cs typeface="Arial MT"/>
              </a:rPr>
              <a:t>Federal</a:t>
            </a:r>
            <a:endParaRPr sz="2400">
              <a:latin typeface="Arial MT"/>
              <a:cs typeface="Arial MT"/>
            </a:endParaRPr>
          </a:p>
          <a:p>
            <a:pPr marR="184785" algn="ctr">
              <a:lnSpc>
                <a:spcPts val="2600"/>
              </a:lnSpc>
            </a:pPr>
            <a:r>
              <a:rPr sz="2400" dirty="0">
                <a:latin typeface="Arial MT"/>
                <a:cs typeface="Arial MT"/>
              </a:rPr>
              <a:t>(Serviços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financeiros,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operações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bens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imóveis,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planos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assistência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à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saúde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e</a:t>
            </a:r>
            <a:endParaRPr sz="2400">
              <a:latin typeface="Arial MT"/>
              <a:cs typeface="Arial MT"/>
            </a:endParaRPr>
          </a:p>
          <a:p>
            <a:pPr marR="186690" algn="ctr">
              <a:lnSpc>
                <a:spcPts val="2690"/>
              </a:lnSpc>
            </a:pPr>
            <a:r>
              <a:rPr sz="2400" dirty="0">
                <a:latin typeface="Arial MT"/>
                <a:cs typeface="Arial MT"/>
              </a:rPr>
              <a:t>concursos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prognósticos)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2400">
              <a:latin typeface="Arial MT"/>
              <a:cs typeface="Arial MT"/>
            </a:endParaRPr>
          </a:p>
          <a:p>
            <a:pPr marL="326390" marR="8255" indent="-230504" algn="just">
              <a:lnSpc>
                <a:spcPts val="3000"/>
              </a:lnSpc>
              <a:buSzPct val="92857"/>
              <a:buFont typeface="Wingdings"/>
              <a:buChar char=""/>
              <a:tabLst>
                <a:tab pos="326390" algn="l"/>
                <a:tab pos="401955" algn="l"/>
              </a:tabLst>
            </a:pPr>
            <a:r>
              <a:rPr sz="2800" dirty="0">
                <a:latin typeface="Calibri"/>
                <a:cs typeface="Calibri"/>
              </a:rPr>
              <a:t>	serviços</a:t>
            </a:r>
            <a:r>
              <a:rPr sz="2800" spc="4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financeiros,</a:t>
            </a:r>
            <a:r>
              <a:rPr sz="2800" spc="50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operações</a:t>
            </a:r>
            <a:r>
              <a:rPr sz="2800" spc="4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</a:t>
            </a:r>
            <a:r>
              <a:rPr sz="2800" spc="4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bens</a:t>
            </a:r>
            <a:r>
              <a:rPr sz="2800" spc="48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imóveis,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planos</a:t>
            </a:r>
            <a:r>
              <a:rPr sz="2800" spc="5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5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assistência</a:t>
            </a:r>
            <a:r>
              <a:rPr sz="2800" spc="5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à </a:t>
            </a:r>
            <a:r>
              <a:rPr sz="2800" dirty="0">
                <a:latin typeface="Calibri"/>
                <a:cs typeface="Calibri"/>
              </a:rPr>
              <a:t>saúde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concursos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prognósticos,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65"/>
              </a:spcBef>
              <a:buFont typeface="Wingdings"/>
              <a:buChar char=""/>
            </a:pPr>
            <a:endParaRPr sz="2800">
              <a:latin typeface="Calibri"/>
              <a:cs typeface="Calibri"/>
            </a:endParaRPr>
          </a:p>
          <a:p>
            <a:pPr marL="326390" marR="5080" indent="-230504" algn="just">
              <a:lnSpc>
                <a:spcPct val="89300"/>
              </a:lnSpc>
              <a:buSzPct val="92857"/>
              <a:buFont typeface="Wingdings"/>
              <a:buChar char=""/>
              <a:tabLst>
                <a:tab pos="326390" algn="l"/>
                <a:tab pos="401955" algn="l"/>
              </a:tabLst>
            </a:pPr>
            <a:r>
              <a:rPr sz="2800" dirty="0">
                <a:latin typeface="Calibri"/>
                <a:cs typeface="Calibri"/>
              </a:rPr>
              <a:t>	Alterações</a:t>
            </a:r>
            <a:r>
              <a:rPr sz="2800" spc="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nas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alíquotas,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nas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regras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creditamento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cálculo;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e </a:t>
            </a:r>
            <a:r>
              <a:rPr sz="2800" dirty="0">
                <a:latin typeface="Calibri"/>
                <a:cs typeface="Calibri"/>
              </a:rPr>
              <a:t>tributação</a:t>
            </a:r>
            <a:r>
              <a:rPr sz="2800" spc="6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</a:t>
            </a:r>
            <a:r>
              <a:rPr sz="2800" spc="6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6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receita</a:t>
            </a:r>
            <a:r>
              <a:rPr sz="2800" spc="6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3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faturamento.</a:t>
            </a:r>
            <a:r>
              <a:rPr sz="2800" spc="6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Aplicação</a:t>
            </a:r>
            <a:r>
              <a:rPr sz="2800" spc="6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30" dirty="0">
                <a:latin typeface="Calibri"/>
                <a:cs typeface="Calibri"/>
              </a:rPr>
              <a:t> 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cumulativo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IBS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CBS.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7035" y="581406"/>
            <a:ext cx="11656695" cy="5826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9055" algn="ctr">
              <a:lnSpc>
                <a:spcPts val="227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Regimes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Específicos</a:t>
            </a:r>
            <a:endParaRPr sz="2000">
              <a:latin typeface="Arial"/>
              <a:cs typeface="Arial"/>
            </a:endParaRPr>
          </a:p>
          <a:p>
            <a:pPr marR="58419" algn="ctr">
              <a:lnSpc>
                <a:spcPts val="2030"/>
              </a:lnSpc>
            </a:pPr>
            <a:r>
              <a:rPr sz="1800" dirty="0">
                <a:latin typeface="Arial MT"/>
                <a:cs typeface="Arial MT"/>
              </a:rPr>
              <a:t>Art.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156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Constituição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Federal</a:t>
            </a:r>
            <a:endParaRPr sz="1800">
              <a:latin typeface="Arial MT"/>
              <a:cs typeface="Arial MT"/>
            </a:endParaRPr>
          </a:p>
          <a:p>
            <a:pPr marL="1049020" marR="1115695" algn="ctr">
              <a:lnSpc>
                <a:spcPts val="2200"/>
              </a:lnSpc>
              <a:spcBef>
                <a:spcPts val="234"/>
              </a:spcBef>
            </a:pPr>
            <a:r>
              <a:rPr sz="1800" dirty="0">
                <a:latin typeface="Arial MT"/>
                <a:cs typeface="Arial MT"/>
              </a:rPr>
              <a:t>(S</a:t>
            </a:r>
            <a:r>
              <a:rPr sz="2000" dirty="0">
                <a:latin typeface="Arial MT"/>
                <a:cs typeface="Arial MT"/>
              </a:rPr>
              <a:t>erviços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financeiros,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operações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bens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imóveis,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planos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assistência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à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saúde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e </a:t>
            </a:r>
            <a:r>
              <a:rPr sz="2000" dirty="0">
                <a:latin typeface="Arial MT"/>
                <a:cs typeface="Arial MT"/>
              </a:rPr>
              <a:t>concursos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prognósticos</a:t>
            </a:r>
            <a:r>
              <a:rPr sz="1800" spc="-1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 marL="175895" algn="ctr">
              <a:lnSpc>
                <a:spcPts val="2085"/>
              </a:lnSpc>
            </a:pPr>
            <a:r>
              <a:rPr sz="2200" dirty="0">
                <a:latin typeface="Arial MT"/>
                <a:cs typeface="Arial MT"/>
              </a:rPr>
              <a:t>Art.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156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–</a:t>
            </a:r>
            <a:r>
              <a:rPr sz="2200" spc="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A.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1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Lei</a:t>
            </a:r>
            <a:r>
              <a:rPr sz="2200" spc="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complementar</a:t>
            </a:r>
            <a:r>
              <a:rPr sz="2200" spc="1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instituirá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imposto</a:t>
            </a:r>
            <a:r>
              <a:rPr sz="2200" spc="1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1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bens</a:t>
            </a:r>
            <a:r>
              <a:rPr sz="2200" spc="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serviços</a:t>
            </a:r>
            <a:r>
              <a:rPr sz="2200" spc="1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1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competência</a:t>
            </a:r>
            <a:endParaRPr sz="2200">
              <a:latin typeface="Arial MT"/>
              <a:cs typeface="Arial MT"/>
            </a:endParaRPr>
          </a:p>
          <a:p>
            <a:pPr marR="4274185" algn="ctr">
              <a:lnSpc>
                <a:spcPts val="2570"/>
              </a:lnSpc>
            </a:pPr>
            <a:r>
              <a:rPr sz="2200" spc="-10" dirty="0">
                <a:latin typeface="Arial MT"/>
                <a:cs typeface="Arial MT"/>
              </a:rPr>
              <a:t>compartilhada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entre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Estados,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Distrito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Federal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Municípios.</a:t>
            </a:r>
            <a:endParaRPr sz="22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895"/>
              </a:spcBef>
            </a:pP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6º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Lei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complementar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disporá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regimes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específicos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tributação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para:</a:t>
            </a:r>
            <a:endParaRPr sz="2200">
              <a:latin typeface="Arial MT"/>
              <a:cs typeface="Arial MT"/>
            </a:endParaRPr>
          </a:p>
          <a:p>
            <a:pPr marL="12700" marR="15240" algn="just">
              <a:lnSpc>
                <a:spcPts val="2510"/>
              </a:lnSpc>
              <a:spcBef>
                <a:spcPts val="1955"/>
              </a:spcBef>
            </a:pPr>
            <a:r>
              <a:rPr sz="2200" dirty="0">
                <a:latin typeface="Arial MT"/>
                <a:cs typeface="Arial MT"/>
              </a:rPr>
              <a:t>II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-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serviços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financeiros,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operações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com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bens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imóveis,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planos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assistência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à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saúde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50" dirty="0">
                <a:latin typeface="Arial"/>
                <a:cs typeface="Arial"/>
              </a:rPr>
              <a:t>e </a:t>
            </a:r>
            <a:r>
              <a:rPr sz="2200" b="1" dirty="0">
                <a:latin typeface="Arial"/>
                <a:cs typeface="Arial"/>
              </a:rPr>
              <a:t>concursos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prognósticos</a:t>
            </a:r>
            <a:r>
              <a:rPr sz="2200" dirty="0">
                <a:latin typeface="Arial MT"/>
                <a:cs typeface="Arial MT"/>
              </a:rPr>
              <a:t>,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podendo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 MT"/>
                <a:cs typeface="Arial MT"/>
              </a:rPr>
              <a:t>prever:</a:t>
            </a:r>
            <a:endParaRPr sz="2200">
              <a:latin typeface="Arial MT"/>
              <a:cs typeface="Arial MT"/>
            </a:endParaRPr>
          </a:p>
          <a:p>
            <a:pPr marL="12700" marR="5080" indent="248920" algn="just">
              <a:lnSpc>
                <a:spcPct val="86900"/>
              </a:lnSpc>
              <a:spcBef>
                <a:spcPts val="2215"/>
              </a:spcBef>
              <a:buSzPct val="95454"/>
              <a:buAutoNum type="alphaLcParenR"/>
              <a:tabLst>
                <a:tab pos="261620" algn="l"/>
              </a:tabLst>
            </a:pPr>
            <a:r>
              <a:rPr sz="2200" dirty="0">
                <a:latin typeface="Arial MT"/>
                <a:cs typeface="Arial MT"/>
              </a:rPr>
              <a:t>alterações</a:t>
            </a:r>
            <a:r>
              <a:rPr sz="2200" spc="1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nas</a:t>
            </a:r>
            <a:r>
              <a:rPr sz="2200" spc="1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alíquotas,</a:t>
            </a:r>
            <a:r>
              <a:rPr sz="2200" spc="1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nas</a:t>
            </a:r>
            <a:r>
              <a:rPr sz="2200" spc="1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regras</a:t>
            </a:r>
            <a:r>
              <a:rPr sz="2200" spc="1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1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creditamento</a:t>
            </a:r>
            <a:r>
              <a:rPr sz="2200" spc="1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</a:t>
            </a:r>
            <a:r>
              <a:rPr sz="2200" spc="1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base</a:t>
            </a:r>
            <a:r>
              <a:rPr sz="2200" spc="1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1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cálculo,</a:t>
            </a:r>
            <a:r>
              <a:rPr sz="2200" spc="1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admitida,</a:t>
            </a:r>
            <a:r>
              <a:rPr sz="2200" spc="18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em </a:t>
            </a:r>
            <a:r>
              <a:rPr sz="2200" dirty="0">
                <a:latin typeface="Arial MT"/>
                <a:cs typeface="Arial MT"/>
              </a:rPr>
              <a:t>relação</a:t>
            </a:r>
            <a:r>
              <a:rPr sz="2200" spc="20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aos</a:t>
            </a:r>
            <a:r>
              <a:rPr sz="2200" spc="2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adquirentes</a:t>
            </a:r>
            <a:r>
              <a:rPr sz="2200" spc="2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2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bens</a:t>
            </a:r>
            <a:r>
              <a:rPr sz="2200" spc="20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20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serviços</a:t>
            </a:r>
            <a:r>
              <a:rPr sz="2200" spc="2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2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2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trata</a:t>
            </a:r>
            <a:r>
              <a:rPr sz="2200" spc="2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este</a:t>
            </a:r>
            <a:r>
              <a:rPr sz="2200" spc="20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inciso,</a:t>
            </a:r>
            <a:r>
              <a:rPr sz="2200" spc="200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2200" u="heavy" spc="2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não</a:t>
            </a:r>
            <a:r>
              <a:rPr sz="2200" b="1" u="heavy" spc="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aplicação</a:t>
            </a:r>
            <a:r>
              <a:rPr sz="2200" b="1" u="heavy" spc="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do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disposto</a:t>
            </a:r>
            <a:r>
              <a:rPr sz="2200" u="heavy" spc="-7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no</a:t>
            </a:r>
            <a:r>
              <a:rPr sz="2200" u="heavy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§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1º,</a:t>
            </a:r>
            <a:r>
              <a:rPr sz="2200" u="heavy" spc="-5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VIII</a:t>
            </a:r>
            <a:r>
              <a:rPr sz="2200" dirty="0">
                <a:latin typeface="Arial MT"/>
                <a:cs typeface="Arial MT"/>
              </a:rPr>
              <a:t>;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(cumulativo)</a:t>
            </a:r>
            <a:endParaRPr sz="2200">
              <a:latin typeface="Arial"/>
              <a:cs typeface="Arial"/>
            </a:endParaRPr>
          </a:p>
          <a:p>
            <a:pPr marL="12700" marR="7620" indent="-1270" algn="just">
              <a:lnSpc>
                <a:spcPct val="87000"/>
              </a:lnSpc>
              <a:spcBef>
                <a:spcPts val="2290"/>
              </a:spcBef>
              <a:buSzPct val="95454"/>
              <a:buAutoNum type="alphaLcParenR"/>
              <a:tabLst>
                <a:tab pos="260350" algn="l"/>
              </a:tabLst>
            </a:pPr>
            <a:r>
              <a:rPr sz="2200" dirty="0">
                <a:latin typeface="Arial MT"/>
                <a:cs typeface="Arial MT"/>
              </a:rPr>
              <a:t>	hipóteses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em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imposto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incidirá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receita</a:t>
            </a:r>
            <a:r>
              <a:rPr sz="2200" spc="-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ou</a:t>
            </a:r>
            <a:r>
              <a:rPr sz="2200" spc="-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1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faturamento,</a:t>
            </a:r>
            <a:r>
              <a:rPr sz="2200" spc="-1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-10" dirty="0">
                <a:latin typeface="Arial MT"/>
                <a:cs typeface="Arial MT"/>
              </a:rPr>
              <a:t>  alíquota </a:t>
            </a:r>
            <a:r>
              <a:rPr sz="2200" dirty="0">
                <a:latin typeface="Arial MT"/>
                <a:cs typeface="Arial MT"/>
              </a:rPr>
              <a:t>uniforme em todo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território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nacional,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admitida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não</a:t>
            </a:r>
            <a:r>
              <a:rPr sz="2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aplicação</a:t>
            </a:r>
            <a:r>
              <a:rPr sz="22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do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disposto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1º,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VII, </a:t>
            </a:r>
            <a:r>
              <a:rPr sz="2200" dirty="0">
                <a:latin typeface="Arial MT"/>
                <a:cs typeface="Arial MT"/>
              </a:rPr>
              <a:t>e,</a:t>
            </a:r>
            <a:r>
              <a:rPr sz="2200" spc="3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em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relação</a:t>
            </a:r>
            <a:r>
              <a:rPr sz="2200" spc="3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aos</a:t>
            </a:r>
            <a:r>
              <a:rPr sz="2200" spc="3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adquirentes</a:t>
            </a:r>
            <a:r>
              <a:rPr sz="2200" spc="3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3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bens</a:t>
            </a:r>
            <a:r>
              <a:rPr sz="2200" spc="3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serviços</a:t>
            </a:r>
            <a:r>
              <a:rPr sz="2200" spc="3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3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trata</a:t>
            </a:r>
            <a:r>
              <a:rPr sz="2200" spc="3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este</a:t>
            </a:r>
            <a:r>
              <a:rPr sz="2200" spc="3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inciso,</a:t>
            </a:r>
            <a:r>
              <a:rPr sz="2200" spc="3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também</a:t>
            </a:r>
            <a:r>
              <a:rPr sz="2200" spc="35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do </a:t>
            </a:r>
            <a:r>
              <a:rPr sz="2200" dirty="0">
                <a:latin typeface="Arial MT"/>
                <a:cs typeface="Arial MT"/>
              </a:rPr>
              <a:t>disposto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1º,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VIII;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663" y="653288"/>
            <a:ext cx="11584940" cy="550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2715" algn="ctr">
              <a:lnSpc>
                <a:spcPts val="284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Regimes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Específicos</a:t>
            </a:r>
            <a:endParaRPr sz="2400">
              <a:latin typeface="Arial"/>
              <a:cs typeface="Arial"/>
            </a:endParaRPr>
          </a:p>
          <a:p>
            <a:pPr marL="3305810" marR="3436620" algn="ctr">
              <a:lnSpc>
                <a:spcPts val="2600"/>
              </a:lnSpc>
              <a:spcBef>
                <a:spcPts val="275"/>
              </a:spcBef>
            </a:pPr>
            <a:r>
              <a:rPr sz="2400" dirty="0">
                <a:latin typeface="Arial MT"/>
                <a:cs typeface="Arial MT"/>
              </a:rPr>
              <a:t>Art.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156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–</a:t>
            </a:r>
            <a:r>
              <a:rPr sz="2400" spc="-2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Constituição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Federal </a:t>
            </a:r>
            <a:r>
              <a:rPr sz="2400" dirty="0">
                <a:latin typeface="Arial MT"/>
                <a:cs typeface="Arial MT"/>
              </a:rPr>
              <a:t>(Sociedade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Cooperativa)</a:t>
            </a:r>
            <a:endParaRPr sz="2400">
              <a:latin typeface="Arial MT"/>
              <a:cs typeface="Arial MT"/>
            </a:endParaRPr>
          </a:p>
          <a:p>
            <a:pPr marL="650875" indent="-638175" algn="just">
              <a:lnSpc>
                <a:spcPct val="100000"/>
              </a:lnSpc>
              <a:spcBef>
                <a:spcPts val="2345"/>
              </a:spcBef>
              <a:buFont typeface="Wingdings"/>
              <a:buChar char=""/>
              <a:tabLst>
                <a:tab pos="650875" algn="l"/>
              </a:tabLst>
            </a:pPr>
            <a:r>
              <a:rPr sz="3200" dirty="0">
                <a:latin typeface="Calibri"/>
                <a:cs typeface="Calibri"/>
              </a:rPr>
              <a:t>Sociedades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cooperativas: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Regime</a:t>
            </a:r>
            <a:r>
              <a:rPr sz="3200" u="heavy" spc="4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optativo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409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com</a:t>
            </a:r>
            <a:r>
              <a:rPr sz="3200" spc="40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vistas</a:t>
            </a:r>
            <a:r>
              <a:rPr sz="3200" spc="39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42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assegurar</a:t>
            </a:r>
            <a:r>
              <a:rPr sz="3200" spc="409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sua</a:t>
            </a:r>
            <a:r>
              <a:rPr sz="3200" spc="405" dirty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competitividade, </a:t>
            </a:r>
            <a:r>
              <a:rPr sz="3200" dirty="0">
                <a:latin typeface="Calibri"/>
                <a:cs typeface="Calibri"/>
              </a:rPr>
              <a:t>observados</a:t>
            </a:r>
            <a:r>
              <a:rPr sz="3200" spc="3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3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princípios</a:t>
            </a:r>
            <a:r>
              <a:rPr sz="3200" spc="38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39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livre</a:t>
            </a:r>
            <a:r>
              <a:rPr sz="3200" spc="37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concorrência</a:t>
            </a:r>
            <a:r>
              <a:rPr sz="3200" spc="36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38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380" dirty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isonomia </a:t>
            </a:r>
            <a:r>
              <a:rPr sz="3200" dirty="0">
                <a:latin typeface="Calibri"/>
                <a:cs typeface="Calibri"/>
              </a:rPr>
              <a:t>tributária,</a:t>
            </a:r>
            <a:r>
              <a:rPr sz="3200" spc="4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definindo,</a:t>
            </a:r>
            <a:r>
              <a:rPr sz="3200" spc="4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inclusive</a:t>
            </a:r>
            <a:r>
              <a:rPr sz="3200" spc="4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hipóteses</a:t>
            </a:r>
            <a:r>
              <a:rPr sz="3200" spc="4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4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</a:t>
            </a:r>
            <a:r>
              <a:rPr sz="3200" spc="4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4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IBS</a:t>
            </a:r>
            <a:r>
              <a:rPr sz="3200" spc="4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40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CBS</a:t>
            </a:r>
            <a:r>
              <a:rPr sz="3200" spc="4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não </a:t>
            </a:r>
            <a:r>
              <a:rPr sz="3200" dirty="0">
                <a:latin typeface="Calibri"/>
                <a:cs typeface="Calibri"/>
              </a:rPr>
              <a:t>incidirão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sobre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operações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realizadas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entre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sociedade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cooperativa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seus</a:t>
            </a:r>
            <a:r>
              <a:rPr sz="3200" spc="4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associados,</a:t>
            </a:r>
            <a:r>
              <a:rPr sz="3200" spc="484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entre</a:t>
            </a:r>
            <a:r>
              <a:rPr sz="3200" spc="484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estes</a:t>
            </a:r>
            <a:r>
              <a:rPr sz="3200" spc="47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84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aquela</a:t>
            </a:r>
            <a:r>
              <a:rPr sz="3200" spc="48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84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pelas</a:t>
            </a:r>
            <a:r>
              <a:rPr sz="3200" spc="480" dirty="0">
                <a:latin typeface="Calibri"/>
                <a:cs typeface="Calibri"/>
              </a:rPr>
              <a:t>  </a:t>
            </a:r>
            <a:r>
              <a:rPr sz="3200" spc="-10" dirty="0">
                <a:latin typeface="Calibri"/>
                <a:cs typeface="Calibri"/>
              </a:rPr>
              <a:t>sociedades </a:t>
            </a:r>
            <a:r>
              <a:rPr sz="3200" dirty="0">
                <a:latin typeface="Calibri"/>
                <a:cs typeface="Calibri"/>
              </a:rPr>
              <a:t>cooperativas</a:t>
            </a:r>
            <a:r>
              <a:rPr sz="3200" spc="12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entre</a:t>
            </a:r>
            <a:r>
              <a:rPr sz="3200" spc="12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si</a:t>
            </a:r>
            <a:r>
              <a:rPr sz="3200" spc="135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quando</a:t>
            </a:r>
            <a:r>
              <a:rPr sz="3200" spc="14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associadas</a:t>
            </a:r>
            <a:r>
              <a:rPr sz="3200" spc="13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para</a:t>
            </a:r>
            <a:r>
              <a:rPr sz="3200" spc="13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40" dirty="0">
                <a:latin typeface="Calibri"/>
                <a:cs typeface="Calibri"/>
              </a:rPr>
              <a:t>  </a:t>
            </a:r>
            <a:r>
              <a:rPr sz="3200" dirty="0">
                <a:latin typeface="Calibri"/>
                <a:cs typeface="Calibri"/>
              </a:rPr>
              <a:t>consecução</a:t>
            </a:r>
            <a:r>
              <a:rPr sz="3200" spc="130" dirty="0">
                <a:latin typeface="Calibri"/>
                <a:cs typeface="Calibri"/>
              </a:rPr>
              <a:t>  </a:t>
            </a:r>
            <a:r>
              <a:rPr sz="3200" spc="-25" dirty="0">
                <a:latin typeface="Calibri"/>
                <a:cs typeface="Calibri"/>
              </a:rPr>
              <a:t>dos </a:t>
            </a:r>
            <a:r>
              <a:rPr sz="3200" dirty="0">
                <a:latin typeface="Calibri"/>
                <a:cs typeface="Calibri"/>
              </a:rPr>
              <a:t>objetivos</a:t>
            </a:r>
            <a:r>
              <a:rPr sz="3200" spc="4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sociais;</a:t>
            </a:r>
            <a:r>
              <a:rPr sz="3200" spc="4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e/ou</a:t>
            </a:r>
            <a:r>
              <a:rPr sz="3200" spc="4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48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regime</a:t>
            </a:r>
            <a:r>
              <a:rPr sz="3200" spc="48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4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aproveitamento</a:t>
            </a:r>
            <a:r>
              <a:rPr sz="3200" spc="4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</a:t>
            </a:r>
            <a:r>
              <a:rPr sz="3200" spc="48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crédito</a:t>
            </a:r>
            <a:r>
              <a:rPr sz="3200" spc="4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das </a:t>
            </a:r>
            <a:r>
              <a:rPr sz="3200" spc="-10" dirty="0">
                <a:latin typeface="Calibri"/>
                <a:cs typeface="Calibri"/>
              </a:rPr>
              <a:t>etapas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anteriores;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4044" y="487756"/>
            <a:ext cx="4892675" cy="1139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5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Regimes</a:t>
            </a:r>
            <a:r>
              <a:rPr sz="2800" b="1" spc="-17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Específicos</a:t>
            </a:r>
            <a:endParaRPr sz="2800">
              <a:latin typeface="Arial"/>
              <a:cs typeface="Arial"/>
            </a:endParaRPr>
          </a:p>
          <a:p>
            <a:pPr marL="12700" marR="5080" algn="ctr">
              <a:lnSpc>
                <a:spcPts val="2590"/>
              </a:lnSpc>
              <a:spcBef>
                <a:spcPts val="295"/>
              </a:spcBef>
            </a:pPr>
            <a:r>
              <a:rPr sz="2400" dirty="0">
                <a:latin typeface="Arial MT"/>
                <a:cs typeface="Arial MT"/>
              </a:rPr>
              <a:t>Art.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156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–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Constituição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Federal </a:t>
            </a:r>
            <a:r>
              <a:rPr sz="2400" dirty="0">
                <a:latin typeface="Arial MT"/>
                <a:cs typeface="Arial MT"/>
              </a:rPr>
              <a:t>(Sociedade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Cooperativa)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035" y="2239517"/>
            <a:ext cx="11655425" cy="41255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8255" algn="just">
              <a:lnSpc>
                <a:spcPts val="2300"/>
              </a:lnSpc>
              <a:spcBef>
                <a:spcPts val="455"/>
              </a:spcBef>
            </a:pPr>
            <a:r>
              <a:rPr sz="2200" dirty="0">
                <a:latin typeface="Arial MT"/>
                <a:cs typeface="Arial MT"/>
              </a:rPr>
              <a:t>Art.</a:t>
            </a:r>
            <a:r>
              <a:rPr sz="2200" spc="2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156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–</a:t>
            </a:r>
            <a:r>
              <a:rPr sz="2200" spc="2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A.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Lei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complementar</a:t>
            </a:r>
            <a:r>
              <a:rPr sz="2200" spc="2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instituirá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imposto</a:t>
            </a:r>
            <a:r>
              <a:rPr sz="2200" spc="2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bens</a:t>
            </a:r>
            <a:r>
              <a:rPr sz="2200" spc="2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serviços</a:t>
            </a:r>
            <a:r>
              <a:rPr sz="2200" spc="25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2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competência compartilhada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entre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Estados,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Distrito</a:t>
            </a:r>
            <a:r>
              <a:rPr sz="2200" spc="-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Federal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Municípios.</a:t>
            </a:r>
            <a:endParaRPr sz="22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775"/>
              </a:spcBef>
            </a:pPr>
            <a:r>
              <a:rPr sz="2200" dirty="0">
                <a:latin typeface="Times New Roman"/>
                <a:cs typeface="Times New Roman"/>
              </a:rPr>
              <a:t>§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 MT"/>
                <a:cs typeface="Arial MT"/>
              </a:rPr>
              <a:t>6º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Lei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complementar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disporá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regimes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específicos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tributação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para:</a:t>
            </a:r>
            <a:endParaRPr sz="2200">
              <a:latin typeface="Arial MT"/>
              <a:cs typeface="Arial MT"/>
            </a:endParaRPr>
          </a:p>
          <a:p>
            <a:pPr marL="12700" marR="5080" algn="just">
              <a:lnSpc>
                <a:spcPts val="2270"/>
              </a:lnSpc>
              <a:spcBef>
                <a:spcPts val="2365"/>
              </a:spcBef>
            </a:pPr>
            <a:r>
              <a:rPr sz="2200" dirty="0">
                <a:latin typeface="Arial MT"/>
                <a:cs typeface="Arial MT"/>
              </a:rPr>
              <a:t>III</a:t>
            </a:r>
            <a:r>
              <a:rPr sz="2200" spc="37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-</a:t>
            </a:r>
            <a:r>
              <a:rPr sz="2200" spc="365" dirty="0">
                <a:latin typeface="Arial MT"/>
                <a:cs typeface="Arial MT"/>
              </a:rPr>
              <a:t>  </a:t>
            </a:r>
            <a:r>
              <a:rPr sz="2200" b="1" dirty="0">
                <a:latin typeface="Arial"/>
                <a:cs typeface="Arial"/>
              </a:rPr>
              <a:t>sociedades</a:t>
            </a:r>
            <a:r>
              <a:rPr sz="2200" b="1" spc="380" dirty="0">
                <a:latin typeface="Arial"/>
                <a:cs typeface="Arial"/>
              </a:rPr>
              <a:t>  </a:t>
            </a:r>
            <a:r>
              <a:rPr sz="2200" b="1" dirty="0">
                <a:latin typeface="Arial"/>
                <a:cs typeface="Arial"/>
              </a:rPr>
              <a:t>cooperativas</a:t>
            </a:r>
            <a:r>
              <a:rPr sz="2200" dirty="0">
                <a:latin typeface="Arial MT"/>
                <a:cs typeface="Arial MT"/>
              </a:rPr>
              <a:t>,</a:t>
            </a:r>
            <a:r>
              <a:rPr sz="2200" spc="1355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que</a:t>
            </a:r>
            <a:r>
              <a:rPr sz="2200" u="heavy" spc="3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será</a:t>
            </a:r>
            <a:r>
              <a:rPr sz="2200" u="heavy" spc="3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optativo</a:t>
            </a:r>
            <a:r>
              <a:rPr sz="2200" dirty="0">
                <a:latin typeface="Arial MT"/>
                <a:cs typeface="Arial MT"/>
              </a:rPr>
              <a:t>,</a:t>
            </a:r>
            <a:r>
              <a:rPr sz="2200" spc="36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37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vistas</a:t>
            </a:r>
            <a:r>
              <a:rPr sz="2200" spc="36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37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assegurar</a:t>
            </a:r>
            <a:r>
              <a:rPr sz="2200" spc="365" dirty="0">
                <a:latin typeface="Arial MT"/>
                <a:cs typeface="Arial MT"/>
              </a:rPr>
              <a:t>  </a:t>
            </a:r>
            <a:r>
              <a:rPr sz="2200" spc="-25" dirty="0">
                <a:latin typeface="Arial MT"/>
                <a:cs typeface="Arial MT"/>
              </a:rPr>
              <a:t>sua </a:t>
            </a:r>
            <a:r>
              <a:rPr sz="2200" dirty="0">
                <a:latin typeface="Arial MT"/>
                <a:cs typeface="Arial MT"/>
              </a:rPr>
              <a:t>competitividade,</a:t>
            </a:r>
            <a:r>
              <a:rPr sz="2200" spc="4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observados</a:t>
            </a:r>
            <a:r>
              <a:rPr sz="2200" spc="48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os</a:t>
            </a:r>
            <a:r>
              <a:rPr sz="2200" spc="4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princípios</a:t>
            </a:r>
            <a:r>
              <a:rPr sz="2200" spc="5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</a:t>
            </a:r>
            <a:r>
              <a:rPr sz="2200" spc="48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livre</a:t>
            </a:r>
            <a:r>
              <a:rPr sz="2200" spc="48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concorrência</a:t>
            </a:r>
            <a:r>
              <a:rPr sz="2200" spc="5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48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</a:t>
            </a:r>
            <a:r>
              <a:rPr sz="2200" spc="4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isonomia</a:t>
            </a:r>
            <a:r>
              <a:rPr sz="2200" spc="484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tributária, </a:t>
            </a:r>
            <a:r>
              <a:rPr sz="2200" dirty="0">
                <a:latin typeface="Arial MT"/>
                <a:cs typeface="Arial MT"/>
              </a:rPr>
              <a:t>definindo,</a:t>
            </a:r>
            <a:r>
              <a:rPr sz="2200" spc="-13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inclusive:</a:t>
            </a:r>
            <a:endParaRPr sz="2200">
              <a:latin typeface="Arial MT"/>
              <a:cs typeface="Arial MT"/>
            </a:endParaRPr>
          </a:p>
          <a:p>
            <a:pPr marL="12700" marR="5080" indent="-1270" algn="just">
              <a:lnSpc>
                <a:spcPct val="86100"/>
              </a:lnSpc>
              <a:spcBef>
                <a:spcPts val="2375"/>
              </a:spcBef>
              <a:buSzPct val="95454"/>
              <a:buAutoNum type="alphaLcParenR"/>
              <a:tabLst>
                <a:tab pos="260350" algn="l"/>
              </a:tabLst>
            </a:pPr>
            <a:r>
              <a:rPr sz="2200" dirty="0">
                <a:latin typeface="Arial MT"/>
                <a:cs typeface="Arial MT"/>
              </a:rPr>
              <a:t>	as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hipóteses</a:t>
            </a:r>
            <a:r>
              <a:rPr sz="2200" spc="2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em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que</a:t>
            </a:r>
            <a:r>
              <a:rPr sz="2200" spc="2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imposto</a:t>
            </a:r>
            <a:r>
              <a:rPr sz="2200" spc="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não</a:t>
            </a:r>
            <a:r>
              <a:rPr sz="2200" spc="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incidirá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as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operações</a:t>
            </a:r>
            <a:r>
              <a:rPr sz="2200" spc="1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realizadas</a:t>
            </a:r>
            <a:r>
              <a:rPr sz="2200" spc="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entre</a:t>
            </a:r>
            <a:r>
              <a:rPr sz="2200" spc="15" dirty="0">
                <a:latin typeface="Arial MT"/>
                <a:cs typeface="Arial MT"/>
              </a:rPr>
              <a:t>  </a:t>
            </a:r>
            <a:r>
              <a:rPr sz="2200" spc="-50" dirty="0">
                <a:latin typeface="Arial MT"/>
                <a:cs typeface="Arial MT"/>
              </a:rPr>
              <a:t>a </a:t>
            </a:r>
            <a:r>
              <a:rPr sz="2200" dirty="0">
                <a:latin typeface="Arial MT"/>
                <a:cs typeface="Arial MT"/>
              </a:rPr>
              <a:t>sociedade</a:t>
            </a:r>
            <a:r>
              <a:rPr sz="2200" spc="1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cooperativa</a:t>
            </a:r>
            <a:r>
              <a:rPr sz="2200" spc="1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3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seus</a:t>
            </a:r>
            <a:r>
              <a:rPr sz="2200" spc="13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associados,</a:t>
            </a:r>
            <a:r>
              <a:rPr sz="2200" spc="12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entre</a:t>
            </a:r>
            <a:r>
              <a:rPr sz="2200" spc="1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estes</a:t>
            </a:r>
            <a:r>
              <a:rPr sz="2200" spc="130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3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aquela</a:t>
            </a:r>
            <a:r>
              <a:rPr sz="2200" spc="12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35" dirty="0">
                <a:latin typeface="Arial MT"/>
                <a:cs typeface="Arial MT"/>
              </a:rPr>
              <a:t>  </a:t>
            </a:r>
            <a:r>
              <a:rPr sz="2200" dirty="0">
                <a:latin typeface="Arial MT"/>
                <a:cs typeface="Arial MT"/>
              </a:rPr>
              <a:t>pelas</a:t>
            </a:r>
            <a:r>
              <a:rPr sz="2200" spc="130" dirty="0">
                <a:latin typeface="Arial MT"/>
                <a:cs typeface="Arial MT"/>
              </a:rPr>
              <a:t>  </a:t>
            </a:r>
            <a:r>
              <a:rPr sz="2200" spc="-10" dirty="0">
                <a:latin typeface="Arial MT"/>
                <a:cs typeface="Arial MT"/>
              </a:rPr>
              <a:t>sociedades </a:t>
            </a:r>
            <a:r>
              <a:rPr sz="2200" dirty="0">
                <a:latin typeface="Arial MT"/>
                <a:cs typeface="Arial MT"/>
              </a:rPr>
              <a:t>cooperativas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entre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quando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associadas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para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consecução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objetivos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sociais;</a:t>
            </a:r>
            <a:endParaRPr sz="2200">
              <a:latin typeface="Arial MT"/>
              <a:cs typeface="Arial MT"/>
            </a:endParaRPr>
          </a:p>
          <a:p>
            <a:pPr marL="339725" indent="-327025" algn="just">
              <a:lnSpc>
                <a:spcPct val="100000"/>
              </a:lnSpc>
              <a:spcBef>
                <a:spcPts val="1900"/>
              </a:spcBef>
              <a:buSzPct val="95454"/>
              <a:buAutoNum type="alphaLcParenR"/>
              <a:tabLst>
                <a:tab pos="339725" algn="l"/>
              </a:tabLst>
            </a:pPr>
            <a:r>
              <a:rPr sz="2200" dirty="0">
                <a:latin typeface="Arial MT"/>
                <a:cs typeface="Arial MT"/>
              </a:rPr>
              <a:t>o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regime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aproveitamento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crédito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das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etapas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anteriores;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9300" y="572770"/>
            <a:ext cx="306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Regimes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Específicos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035" y="917828"/>
            <a:ext cx="11654790" cy="52628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263265" marR="3350895" indent="493395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latin typeface="Arial MT"/>
                <a:cs typeface="Arial MT"/>
              </a:rPr>
              <a:t>Art.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156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1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Constituição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Federal </a:t>
            </a:r>
            <a:r>
              <a:rPr sz="2000" dirty="0">
                <a:latin typeface="Arial MT"/>
                <a:cs typeface="Arial MT"/>
              </a:rPr>
              <a:t>(Hotelaria,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parques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diversão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temáticos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etc)</a:t>
            </a:r>
            <a:endParaRPr sz="2000">
              <a:latin typeface="Arial MT"/>
              <a:cs typeface="Arial MT"/>
            </a:endParaRPr>
          </a:p>
          <a:p>
            <a:pPr marL="167640">
              <a:lnSpc>
                <a:spcPct val="100000"/>
              </a:lnSpc>
              <a:spcBef>
                <a:spcPts val="1655"/>
              </a:spcBef>
            </a:pPr>
            <a:r>
              <a:rPr sz="1800" dirty="0">
                <a:latin typeface="Arial MT"/>
                <a:cs typeface="Arial MT"/>
              </a:rPr>
              <a:t>Art.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156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A.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Lei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complementar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instituirá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imposto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bens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serviços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competência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compartilhada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entre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Arial MT"/>
                <a:cs typeface="Arial MT"/>
              </a:rPr>
              <a:t>Estados,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Distrito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Federal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Municípios.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§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6º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complementar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disporá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regimes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específicos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tributação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para: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99800"/>
              </a:lnSpc>
            </a:pPr>
            <a:r>
              <a:rPr sz="1800" dirty="0">
                <a:latin typeface="Arial MT"/>
                <a:cs typeface="Arial MT"/>
              </a:rPr>
              <a:t>IV.-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serviços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hotelaria,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parques</a:t>
            </a:r>
            <a:r>
              <a:rPr sz="1800" b="1" spc="2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diversão</a:t>
            </a:r>
            <a:r>
              <a:rPr sz="1800" b="1" spc="2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parques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temáticos,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agências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viagens</a:t>
            </a:r>
            <a:r>
              <a:rPr sz="1800" b="1" spc="2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22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turismo, </a:t>
            </a:r>
            <a:r>
              <a:rPr sz="1800" b="1" dirty="0">
                <a:latin typeface="Arial"/>
                <a:cs typeface="Arial"/>
              </a:rPr>
              <a:t>bares</a:t>
            </a:r>
            <a:r>
              <a:rPr sz="1800" b="1" spc="4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restaurantes,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atividade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esportiva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desenvolvida</a:t>
            </a:r>
            <a:r>
              <a:rPr sz="1800" b="1" spc="4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por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Sociedade</a:t>
            </a:r>
            <a:r>
              <a:rPr sz="1800" b="1" spc="4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Anônima</a:t>
            </a:r>
            <a:r>
              <a:rPr sz="1800" b="1" spc="4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409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Futebol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4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aviação </a:t>
            </a:r>
            <a:r>
              <a:rPr sz="1800" b="1" dirty="0">
                <a:latin typeface="Arial"/>
                <a:cs typeface="Arial"/>
              </a:rPr>
              <a:t>regional,</a:t>
            </a:r>
            <a:r>
              <a:rPr sz="1800" b="1" spc="35" dirty="0"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podendo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prever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hipóteses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alterações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alíquotas,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bases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cálculo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regras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creditamento,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admitida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não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aplicação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disposto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§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1º,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VIII;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(cumulativo)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V.</a:t>
            </a:r>
            <a:r>
              <a:rPr sz="1800" spc="-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operações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alcançadas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tratado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convenção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internacional,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inclusive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referentes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missões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diplomáticas,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repartições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consulares,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representações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organismos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internacionais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respectivos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funcionários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acreditados;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97800"/>
              </a:lnSpc>
            </a:pPr>
            <a:r>
              <a:rPr sz="1800" dirty="0">
                <a:latin typeface="Arial MT"/>
                <a:cs typeface="Arial MT"/>
              </a:rPr>
              <a:t>VI.-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serviços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transporte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coletivo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passageiros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rodoviário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intermunicipal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interestadual,</a:t>
            </a:r>
            <a:r>
              <a:rPr sz="1800" spc="9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ferroviário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hidroviário,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podendo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prever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hipóteses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alterações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alíquotas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regras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creditamento,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admitida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não </a:t>
            </a:r>
            <a:r>
              <a:rPr sz="1800" dirty="0">
                <a:latin typeface="Arial MT"/>
                <a:cs typeface="Arial MT"/>
              </a:rPr>
              <a:t>aplicação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disposto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§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1º,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VIII.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(cumulativo)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504190"/>
            <a:ext cx="1022350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17190" marR="5080" indent="-2905125">
              <a:lnSpc>
                <a:spcPts val="4310"/>
              </a:lnSpc>
              <a:spcBef>
                <a:spcPts val="645"/>
              </a:spcBef>
            </a:pPr>
            <a:r>
              <a:rPr sz="4000" spc="-40" dirty="0"/>
              <a:t>Definições</a:t>
            </a:r>
            <a:r>
              <a:rPr sz="4000" spc="-150" dirty="0"/>
              <a:t> </a:t>
            </a:r>
            <a:r>
              <a:rPr sz="4000" spc="-25" dirty="0"/>
              <a:t>para</a:t>
            </a:r>
            <a:r>
              <a:rPr sz="4000" spc="-170" dirty="0"/>
              <a:t> </a:t>
            </a:r>
            <a:r>
              <a:rPr sz="4000" spc="-55" dirty="0"/>
              <a:t>Regimes</a:t>
            </a:r>
            <a:r>
              <a:rPr sz="4000" spc="-125" dirty="0"/>
              <a:t> </a:t>
            </a:r>
            <a:r>
              <a:rPr sz="4000" spc="-35" dirty="0"/>
              <a:t>Específicos</a:t>
            </a:r>
            <a:r>
              <a:rPr sz="4000" spc="-125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dirty="0">
                <a:solidFill>
                  <a:srgbClr val="FF0000"/>
                </a:solidFill>
              </a:rPr>
              <a:t>EC</a:t>
            </a:r>
            <a:r>
              <a:rPr sz="4000" spc="-15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132/2023 </a:t>
            </a:r>
            <a:r>
              <a:rPr sz="4000" dirty="0"/>
              <a:t>(Serviços</a:t>
            </a:r>
            <a:r>
              <a:rPr sz="4000" spc="-204" dirty="0"/>
              <a:t> </a:t>
            </a:r>
            <a:r>
              <a:rPr sz="4000" spc="-10" dirty="0"/>
              <a:t>Financeiros)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035" y="1637487"/>
            <a:ext cx="11657965" cy="3982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90"/>
              </a:lnSpc>
              <a:spcBef>
                <a:spcPts val="105"/>
              </a:spcBef>
            </a:pPr>
            <a:r>
              <a:rPr sz="2300" dirty="0">
                <a:latin typeface="Arial MT"/>
                <a:cs typeface="Arial MT"/>
              </a:rPr>
              <a:t>Art.</a:t>
            </a:r>
            <a:r>
              <a:rPr sz="2300" spc="1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10.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Para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fins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do</a:t>
            </a:r>
            <a:r>
              <a:rPr sz="2300" spc="1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disposto</a:t>
            </a:r>
            <a:r>
              <a:rPr sz="2300" spc="11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</a:t>
            </a:r>
            <a:r>
              <a:rPr sz="2300" spc="155" dirty="0">
                <a:latin typeface="Arial MT"/>
                <a:cs typeface="Arial MT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inciso</a:t>
            </a:r>
            <a:r>
              <a:rPr sz="2300" u="sng" spc="14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II</a:t>
            </a:r>
            <a:r>
              <a:rPr sz="2300" u="sng" spc="14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do</a:t>
            </a:r>
            <a:r>
              <a:rPr sz="2300" u="sng" spc="15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§</a:t>
            </a:r>
            <a:r>
              <a:rPr sz="2300" u="sng" spc="24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6º</a:t>
            </a:r>
            <a:r>
              <a:rPr sz="2300" u="sng" spc="16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do</a:t>
            </a:r>
            <a:r>
              <a:rPr sz="2300" u="sng" spc="15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300" u="sng" spc="1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156-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</a:t>
            </a:r>
            <a:r>
              <a:rPr sz="2300" u="sng" spc="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da</a:t>
            </a:r>
            <a:r>
              <a:rPr sz="2300" u="sng" spc="14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Constituição</a:t>
            </a:r>
            <a:r>
              <a:rPr sz="2300" u="sng" spc="1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3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Federal</a:t>
            </a:r>
            <a:r>
              <a:rPr sz="2300" spc="-10" dirty="0">
                <a:latin typeface="Arial MT"/>
                <a:cs typeface="Arial MT"/>
              </a:rPr>
              <a:t>,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ts val="2690"/>
              </a:lnSpc>
            </a:pPr>
            <a:r>
              <a:rPr sz="2300" spc="-10" dirty="0">
                <a:latin typeface="Arial MT"/>
                <a:cs typeface="Arial MT"/>
              </a:rPr>
              <a:t>consideram-</a:t>
            </a:r>
            <a:r>
              <a:rPr sz="2300" spc="-25" dirty="0">
                <a:latin typeface="Arial MT"/>
                <a:cs typeface="Arial MT"/>
              </a:rPr>
              <a:t>se:</a:t>
            </a:r>
            <a:endParaRPr sz="2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300" dirty="0">
                <a:latin typeface="Arial MT"/>
                <a:cs typeface="Arial MT"/>
              </a:rPr>
              <a:t>I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-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b="1" dirty="0">
                <a:latin typeface="Arial"/>
                <a:cs typeface="Arial"/>
              </a:rPr>
              <a:t>serviços</a:t>
            </a:r>
            <a:r>
              <a:rPr sz="2300" b="1" spc="-114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financeiros</a:t>
            </a:r>
            <a:r>
              <a:rPr sz="2300" spc="-10" dirty="0">
                <a:latin typeface="Arial MT"/>
                <a:cs typeface="Arial MT"/>
              </a:rPr>
              <a:t>:</a:t>
            </a:r>
            <a:endParaRPr sz="2300">
              <a:latin typeface="Arial MT"/>
              <a:cs typeface="Arial MT"/>
            </a:endParaRPr>
          </a:p>
          <a:p>
            <a:pPr marL="12700" marR="5080" indent="-5080" algn="just">
              <a:lnSpc>
                <a:spcPts val="2400"/>
              </a:lnSpc>
              <a:spcBef>
                <a:spcPts val="2220"/>
              </a:spcBef>
              <a:buSzPct val="95652"/>
              <a:buAutoNum type="alphaLcParenR"/>
              <a:tabLst>
                <a:tab pos="269240" algn="l"/>
              </a:tabLst>
            </a:pPr>
            <a:r>
              <a:rPr sz="2300" dirty="0">
                <a:latin typeface="Arial MT"/>
                <a:cs typeface="Arial MT"/>
              </a:rPr>
              <a:t>	operações</a:t>
            </a:r>
            <a:r>
              <a:rPr sz="2300" spc="2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25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crédito,</a:t>
            </a:r>
            <a:r>
              <a:rPr sz="2300" spc="2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câmbio,</a:t>
            </a:r>
            <a:r>
              <a:rPr sz="2300" spc="2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seguro,</a:t>
            </a:r>
            <a:r>
              <a:rPr sz="2300" spc="2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resseguro,</a:t>
            </a:r>
            <a:r>
              <a:rPr sz="2300" spc="25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consórcio,</a:t>
            </a:r>
            <a:r>
              <a:rPr sz="2300" spc="2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arrendamento</a:t>
            </a:r>
            <a:r>
              <a:rPr sz="2300" spc="2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mercantil, </a:t>
            </a:r>
            <a:r>
              <a:rPr sz="2300" dirty="0">
                <a:latin typeface="Arial MT"/>
                <a:cs typeface="Arial MT"/>
              </a:rPr>
              <a:t>faturização,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securitização,</a:t>
            </a:r>
            <a:r>
              <a:rPr sz="2300" spc="-2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previdência</a:t>
            </a:r>
            <a:r>
              <a:rPr sz="2300" spc="-3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privada,</a:t>
            </a:r>
            <a:r>
              <a:rPr sz="2300" spc="-2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capitalização,</a:t>
            </a:r>
            <a:r>
              <a:rPr sz="2300" spc="5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arranjos</a:t>
            </a:r>
            <a:r>
              <a:rPr sz="2300" spc="-3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-25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pagamento, </a:t>
            </a:r>
            <a:r>
              <a:rPr sz="2300" dirty="0">
                <a:latin typeface="Arial MT"/>
                <a:cs typeface="Arial MT"/>
              </a:rPr>
              <a:t>operações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com</a:t>
            </a:r>
            <a:r>
              <a:rPr sz="2300" spc="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títulos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1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valores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mobiliários,</a:t>
            </a:r>
            <a:r>
              <a:rPr sz="2300" spc="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inclusive</a:t>
            </a:r>
            <a:r>
              <a:rPr sz="2300" spc="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negociação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corretagem,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8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outras </a:t>
            </a:r>
            <a:r>
              <a:rPr sz="2300" dirty="0">
                <a:latin typeface="Arial MT"/>
                <a:cs typeface="Arial MT"/>
              </a:rPr>
              <a:t>que</a:t>
            </a:r>
            <a:r>
              <a:rPr sz="2300" spc="-5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impliquem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captação,</a:t>
            </a:r>
            <a:r>
              <a:rPr sz="2300" spc="-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repasse,</a:t>
            </a:r>
            <a:r>
              <a:rPr sz="2300" spc="-9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intermediação,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gestão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ou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administração</a:t>
            </a:r>
            <a:r>
              <a:rPr sz="2300" spc="-10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recursos;</a:t>
            </a:r>
            <a:endParaRPr sz="2300">
              <a:latin typeface="Arial MT"/>
              <a:cs typeface="Arial MT"/>
            </a:endParaRPr>
          </a:p>
          <a:p>
            <a:pPr marL="12700" marR="6985" indent="-5080" algn="just">
              <a:lnSpc>
                <a:spcPts val="2400"/>
              </a:lnSpc>
              <a:spcBef>
                <a:spcPts val="2210"/>
              </a:spcBef>
              <a:buSzPct val="95652"/>
              <a:buAutoNum type="alphaLcParenR"/>
              <a:tabLst>
                <a:tab pos="269240" algn="l"/>
              </a:tabLst>
            </a:pPr>
            <a:r>
              <a:rPr sz="2300" dirty="0">
                <a:latin typeface="Arial MT"/>
                <a:cs typeface="Arial MT"/>
              </a:rPr>
              <a:t>	outros</a:t>
            </a:r>
            <a:r>
              <a:rPr sz="2300" spc="48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serviços</a:t>
            </a:r>
            <a:r>
              <a:rPr sz="2300" spc="4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prestados</a:t>
            </a:r>
            <a:r>
              <a:rPr sz="2300" spc="48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por</a:t>
            </a:r>
            <a:r>
              <a:rPr sz="2300" spc="4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entidades</a:t>
            </a:r>
            <a:r>
              <a:rPr sz="2300" spc="4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administradoras</a:t>
            </a:r>
            <a:r>
              <a:rPr sz="2300" spc="4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4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mercados</a:t>
            </a:r>
            <a:r>
              <a:rPr sz="2300" spc="480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organizados, </a:t>
            </a:r>
            <a:r>
              <a:rPr sz="2300" dirty="0">
                <a:latin typeface="Arial MT"/>
                <a:cs typeface="Arial MT"/>
              </a:rPr>
              <a:t>infraestruturas</a:t>
            </a:r>
            <a:r>
              <a:rPr sz="2300" spc="6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7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mercado</a:t>
            </a:r>
            <a:r>
              <a:rPr sz="2300" spc="6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7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depositárias</a:t>
            </a:r>
            <a:r>
              <a:rPr sz="2300" spc="6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centrais</a:t>
            </a:r>
            <a:r>
              <a:rPr sz="2300" spc="7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</a:t>
            </a:r>
            <a:r>
              <a:rPr sz="2300" spc="6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por</a:t>
            </a:r>
            <a:r>
              <a:rPr sz="2300" spc="7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instituições</a:t>
            </a:r>
            <a:r>
              <a:rPr sz="2300" spc="7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autorizadas</a:t>
            </a:r>
            <a:r>
              <a:rPr sz="2300" spc="70" dirty="0">
                <a:latin typeface="Arial MT"/>
                <a:cs typeface="Arial MT"/>
              </a:rPr>
              <a:t>  </a:t>
            </a:r>
            <a:r>
              <a:rPr sz="2300" spc="-50" dirty="0">
                <a:latin typeface="Arial MT"/>
                <a:cs typeface="Arial MT"/>
              </a:rPr>
              <a:t>a </a:t>
            </a:r>
            <a:r>
              <a:rPr sz="2300" dirty="0">
                <a:latin typeface="Arial MT"/>
                <a:cs typeface="Arial MT"/>
              </a:rPr>
              <a:t>funcionar</a:t>
            </a:r>
            <a:r>
              <a:rPr sz="2300" spc="-6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pelo</a:t>
            </a:r>
            <a:r>
              <a:rPr sz="2300" spc="-114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Banco</a:t>
            </a:r>
            <a:r>
              <a:rPr sz="2300" spc="-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Central</a:t>
            </a:r>
            <a:r>
              <a:rPr sz="2300" spc="-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do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Brasil,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na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forma</a:t>
            </a:r>
            <a:r>
              <a:rPr sz="2300" spc="-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de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lei</a:t>
            </a:r>
            <a:r>
              <a:rPr sz="2300" spc="-3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complementar;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504190"/>
            <a:ext cx="1022350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17190" marR="5080" indent="-2905125">
              <a:lnSpc>
                <a:spcPts val="4310"/>
              </a:lnSpc>
              <a:spcBef>
                <a:spcPts val="645"/>
              </a:spcBef>
            </a:pPr>
            <a:r>
              <a:rPr sz="4000" spc="-40" dirty="0"/>
              <a:t>Definições</a:t>
            </a:r>
            <a:r>
              <a:rPr sz="4000" spc="-150" dirty="0"/>
              <a:t> </a:t>
            </a:r>
            <a:r>
              <a:rPr sz="4000" spc="-25" dirty="0"/>
              <a:t>para</a:t>
            </a:r>
            <a:r>
              <a:rPr sz="4000" spc="-170" dirty="0"/>
              <a:t> </a:t>
            </a:r>
            <a:r>
              <a:rPr sz="4000" spc="-55" dirty="0"/>
              <a:t>Regimes</a:t>
            </a:r>
            <a:r>
              <a:rPr sz="4000" spc="-125" dirty="0"/>
              <a:t> </a:t>
            </a:r>
            <a:r>
              <a:rPr sz="4000" spc="-35" dirty="0"/>
              <a:t>Específicos</a:t>
            </a:r>
            <a:r>
              <a:rPr sz="4000" spc="-125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dirty="0">
                <a:solidFill>
                  <a:srgbClr val="FF0000"/>
                </a:solidFill>
              </a:rPr>
              <a:t>EC</a:t>
            </a:r>
            <a:r>
              <a:rPr sz="4000" spc="-15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132/2023 </a:t>
            </a:r>
            <a:r>
              <a:rPr sz="4000" dirty="0"/>
              <a:t>(Serviços</a:t>
            </a:r>
            <a:r>
              <a:rPr sz="4000" spc="-204" dirty="0"/>
              <a:t> </a:t>
            </a:r>
            <a:r>
              <a:rPr sz="4000" spc="-10" dirty="0"/>
              <a:t>Financeiros)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035" y="1632280"/>
            <a:ext cx="11656060" cy="471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805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Art.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10.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Para</a:t>
            </a:r>
            <a:r>
              <a:rPr sz="2400" spc="50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fins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disposto</a:t>
            </a:r>
            <a:r>
              <a:rPr sz="2400" spc="5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inciso</a:t>
            </a:r>
            <a:r>
              <a:rPr sz="2400" u="sng" spc="5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II</a:t>
            </a:r>
            <a:r>
              <a:rPr sz="2400" u="sng" spc="49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do</a:t>
            </a:r>
            <a:r>
              <a:rPr sz="2400" u="sng" spc="509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§</a:t>
            </a:r>
            <a:r>
              <a:rPr sz="2400" u="sng" spc="58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6º</a:t>
            </a:r>
            <a:r>
              <a:rPr sz="2400" u="sng" spc="5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do</a:t>
            </a:r>
            <a:r>
              <a:rPr sz="2400" u="sng" spc="50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400" u="sng" spc="509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spc="-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156-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</a:t>
            </a:r>
            <a:r>
              <a:rPr sz="2400" u="sng" spc="49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da</a:t>
            </a:r>
            <a:r>
              <a:rPr sz="2400" u="sng" spc="50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Constituição</a:t>
            </a:r>
            <a:endParaRPr sz="2400">
              <a:latin typeface="Arial MT"/>
              <a:cs typeface="Arial MT"/>
            </a:endParaRPr>
          </a:p>
          <a:p>
            <a:pPr marL="12700" algn="just">
              <a:lnSpc>
                <a:spcPts val="2805"/>
              </a:lnSpc>
            </a:pP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Federal</a:t>
            </a:r>
            <a:r>
              <a:rPr sz="2400" dirty="0">
                <a:latin typeface="Arial MT"/>
                <a:cs typeface="Arial MT"/>
              </a:rPr>
              <a:t>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consideram-</a:t>
            </a:r>
            <a:r>
              <a:rPr sz="2400" spc="-25" dirty="0">
                <a:latin typeface="Arial MT"/>
                <a:cs typeface="Arial MT"/>
              </a:rPr>
              <a:t>se:</a:t>
            </a:r>
            <a:endParaRPr sz="2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775"/>
              </a:spcBef>
            </a:pPr>
            <a:r>
              <a:rPr sz="2400" dirty="0">
                <a:latin typeface="Times New Roman"/>
                <a:cs typeface="Times New Roman"/>
              </a:rPr>
              <a:t>§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1º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Em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relação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às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instituições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financeiras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bancárias:</a:t>
            </a:r>
            <a:endParaRPr sz="2400">
              <a:latin typeface="Arial MT"/>
              <a:cs typeface="Arial MT"/>
            </a:endParaRPr>
          </a:p>
          <a:p>
            <a:pPr marL="12700" marR="5080" algn="just">
              <a:lnSpc>
                <a:spcPts val="2510"/>
              </a:lnSpc>
              <a:spcBef>
                <a:spcPts val="2230"/>
              </a:spcBef>
            </a:pPr>
            <a:r>
              <a:rPr sz="2400" dirty="0">
                <a:latin typeface="Arial MT"/>
                <a:cs typeface="Arial MT"/>
              </a:rPr>
              <a:t>I.-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não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400" b="1" spc="7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aplica</a:t>
            </a:r>
            <a:r>
              <a:rPr sz="2400" b="1" spc="7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regime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específico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que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trata</a:t>
            </a:r>
            <a:r>
              <a:rPr sz="2400" spc="7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80" dirty="0">
                <a:latin typeface="Arial MT"/>
                <a:cs typeface="Arial MT"/>
              </a:rPr>
              <a:t> 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art.</a:t>
            </a:r>
            <a:r>
              <a:rPr sz="2400" u="sng" spc="7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  </a:t>
            </a:r>
            <a:r>
              <a:rPr sz="24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156-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A,</a:t>
            </a:r>
            <a:r>
              <a:rPr sz="2400" u="sng" spc="7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 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§</a:t>
            </a:r>
            <a:r>
              <a:rPr sz="2400" u="sng" spc="14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3"/>
              </a:rPr>
              <a:t> 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6º,</a:t>
            </a:r>
            <a:r>
              <a:rPr sz="2400" u="sng" spc="7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 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II,</a:t>
            </a:r>
            <a:r>
              <a:rPr sz="2400" u="sng" spc="7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  </a:t>
            </a:r>
            <a:r>
              <a:rPr sz="24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da</a:t>
            </a:r>
            <a:r>
              <a:rPr sz="24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Constituição</a:t>
            </a:r>
            <a:r>
              <a:rPr sz="2400" u="sng" spc="-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Federal</a:t>
            </a:r>
            <a:r>
              <a:rPr sz="2400" u="sng" spc="-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400" dirty="0">
                <a:latin typeface="Arial MT"/>
                <a:cs typeface="Arial MT"/>
              </a:rPr>
              <a:t>aos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serviços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remunerados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tarifas 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comissões,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observado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o </a:t>
            </a:r>
            <a:r>
              <a:rPr sz="2400" dirty="0">
                <a:latin typeface="Arial MT"/>
                <a:cs typeface="Arial MT"/>
              </a:rPr>
              <a:t>disposto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nas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normas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expedidas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pelas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entidades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reguladoras;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785"/>
              </a:lnSpc>
              <a:spcBef>
                <a:spcPts val="1595"/>
              </a:spcBef>
              <a:tabLst>
                <a:tab pos="581025" algn="l"/>
                <a:tab pos="1050290" algn="l"/>
                <a:tab pos="2181225" algn="l"/>
                <a:tab pos="3449320" algn="l"/>
                <a:tab pos="5072380" algn="l"/>
                <a:tab pos="6784340" algn="l"/>
                <a:tab pos="7272020" algn="l"/>
                <a:tab pos="8352790" algn="l"/>
                <a:tab pos="9875520" algn="l"/>
                <a:tab pos="10364470" algn="l"/>
                <a:tab pos="11021695" algn="l"/>
              </a:tabLst>
            </a:pPr>
            <a:r>
              <a:rPr sz="2400" spc="-10" dirty="0">
                <a:latin typeface="Arial MT"/>
                <a:cs typeface="Arial MT"/>
              </a:rPr>
              <a:t>II.</a:t>
            </a:r>
            <a:r>
              <a:rPr sz="2400" spc="-16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-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os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demais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serviços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financeiros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sujeitam-</a:t>
            </a:r>
            <a:r>
              <a:rPr sz="2400" spc="-25" dirty="0">
                <a:latin typeface="Arial MT"/>
                <a:cs typeface="Arial MT"/>
              </a:rPr>
              <a:t>se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ao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regime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específico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de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que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trata</a:t>
            </a:r>
            <a:endParaRPr sz="2400">
              <a:latin typeface="Arial MT"/>
              <a:cs typeface="Arial MT"/>
            </a:endParaRPr>
          </a:p>
          <a:p>
            <a:pPr marL="12700" algn="just">
              <a:lnSpc>
                <a:spcPts val="2785"/>
              </a:lnSpc>
            </a:pPr>
            <a:r>
              <a:rPr sz="2400" dirty="0">
                <a:latin typeface="Arial MT"/>
                <a:cs typeface="Arial MT"/>
              </a:rPr>
              <a:t>o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400" u="sng" spc="-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156-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A,</a:t>
            </a:r>
            <a:r>
              <a:rPr sz="2400" u="sng" spc="-5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§</a:t>
            </a:r>
            <a:r>
              <a:rPr sz="2400" u="sng" spc="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6º,</a:t>
            </a:r>
            <a:r>
              <a:rPr sz="2400" u="sng" spc="-7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II,</a:t>
            </a:r>
            <a:r>
              <a:rPr sz="2400" u="sng" spc="-10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da</a:t>
            </a:r>
            <a:r>
              <a:rPr sz="2400" u="sng" spc="-5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Constituição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Federal</a:t>
            </a:r>
            <a:r>
              <a:rPr sz="2400" u="sng" spc="-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spc="-20" dirty="0">
                <a:latin typeface="Arial MT"/>
                <a:cs typeface="Arial MT"/>
              </a:rPr>
              <a:t>(...)</a:t>
            </a:r>
            <a:endParaRPr sz="2400">
              <a:latin typeface="Arial MT"/>
              <a:cs typeface="Arial MT"/>
            </a:endParaRPr>
          </a:p>
          <a:p>
            <a:pPr marL="12700" marR="5080" algn="just">
              <a:lnSpc>
                <a:spcPct val="87300"/>
              </a:lnSpc>
              <a:spcBef>
                <a:spcPts val="2190"/>
              </a:spcBef>
            </a:pPr>
            <a:r>
              <a:rPr sz="2400" dirty="0">
                <a:latin typeface="Times New Roman"/>
                <a:cs typeface="Times New Roman"/>
              </a:rPr>
              <a:t>§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2º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disposto</a:t>
            </a:r>
            <a:r>
              <a:rPr sz="2400" spc="3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280" dirty="0">
                <a:latin typeface="Arial MT"/>
                <a:cs typeface="Arial MT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§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 MT"/>
                <a:cs typeface="Arial MT"/>
              </a:rPr>
              <a:t>1º,</a:t>
            </a:r>
            <a:r>
              <a:rPr sz="2400" spc="3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II,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em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relação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ao</a:t>
            </a:r>
            <a:r>
              <a:rPr sz="2400" spc="2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fundo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2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garantia</a:t>
            </a:r>
            <a:r>
              <a:rPr sz="2400" spc="3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tempo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2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serviço, </a:t>
            </a:r>
            <a:r>
              <a:rPr sz="2400" dirty="0">
                <a:latin typeface="Arial MT"/>
                <a:cs typeface="Arial MT"/>
              </a:rPr>
              <a:t>poderá,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nos</a:t>
            </a:r>
            <a:r>
              <a:rPr sz="2400" spc="22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termos</a:t>
            </a:r>
            <a:r>
              <a:rPr sz="2400" spc="229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da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lei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complementar,</a:t>
            </a:r>
            <a:r>
              <a:rPr sz="2400" spc="23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ser</a:t>
            </a:r>
            <a:r>
              <a:rPr sz="2400" spc="24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estendido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para</a:t>
            </a:r>
            <a:r>
              <a:rPr sz="2400" spc="2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outros</a:t>
            </a:r>
            <a:r>
              <a:rPr sz="2400" spc="225" dirty="0">
                <a:latin typeface="Arial MT"/>
                <a:cs typeface="Arial MT"/>
              </a:rPr>
              <a:t>  </a:t>
            </a:r>
            <a:r>
              <a:rPr sz="2400" spc="-10" dirty="0">
                <a:latin typeface="Arial MT"/>
                <a:cs typeface="Arial MT"/>
              </a:rPr>
              <a:t>fundos garantidores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ou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executores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políticas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públicas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previstos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em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lei.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327" y="504190"/>
            <a:ext cx="993140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771140" marR="5080" indent="-2759075">
              <a:lnSpc>
                <a:spcPts val="4310"/>
              </a:lnSpc>
              <a:spcBef>
                <a:spcPts val="645"/>
              </a:spcBef>
            </a:pPr>
            <a:r>
              <a:rPr sz="4000" spc="-40" dirty="0"/>
              <a:t>Definições</a:t>
            </a:r>
            <a:r>
              <a:rPr sz="4000" spc="-165" dirty="0"/>
              <a:t> </a:t>
            </a:r>
            <a:r>
              <a:rPr sz="4000" spc="-20" dirty="0"/>
              <a:t>para</a:t>
            </a:r>
            <a:r>
              <a:rPr sz="4000" spc="-175" dirty="0"/>
              <a:t> </a:t>
            </a:r>
            <a:r>
              <a:rPr sz="4000" spc="-50" dirty="0"/>
              <a:t>Regimes</a:t>
            </a:r>
            <a:r>
              <a:rPr sz="4000" spc="-145" dirty="0"/>
              <a:t> </a:t>
            </a:r>
            <a:r>
              <a:rPr sz="4000" spc="-35" dirty="0"/>
              <a:t>Específicos</a:t>
            </a:r>
            <a:r>
              <a:rPr sz="4000" spc="-140" dirty="0"/>
              <a:t> </a:t>
            </a:r>
            <a:r>
              <a:rPr sz="4000" dirty="0"/>
              <a:t>–</a:t>
            </a:r>
            <a:r>
              <a:rPr sz="4000" spc="-120" dirty="0"/>
              <a:t> </a:t>
            </a:r>
            <a:r>
              <a:rPr sz="4000" dirty="0"/>
              <a:t>PL</a:t>
            </a:r>
            <a:r>
              <a:rPr sz="4000" spc="-105" dirty="0"/>
              <a:t> </a:t>
            </a:r>
            <a:r>
              <a:rPr sz="4000" spc="-10" dirty="0"/>
              <a:t>68/2024 </a:t>
            </a:r>
            <a:r>
              <a:rPr sz="4000" dirty="0"/>
              <a:t>(Serviços</a:t>
            </a:r>
            <a:r>
              <a:rPr sz="4000" spc="-204" dirty="0"/>
              <a:t> </a:t>
            </a:r>
            <a:r>
              <a:rPr sz="4000" spc="-10" dirty="0"/>
              <a:t>Financeiros)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130" y="1447629"/>
            <a:ext cx="11871960" cy="499173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sz="2800" dirty="0">
                <a:latin typeface="Calibri"/>
                <a:cs typeface="Calibri"/>
              </a:rPr>
              <a:t>Art.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171.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Para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desta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Lei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Complementar,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consideram-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serviços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financeiros:</a:t>
            </a:r>
            <a:endParaRPr sz="2800">
              <a:latin typeface="Calibri"/>
              <a:cs typeface="Calibri"/>
            </a:endParaRPr>
          </a:p>
          <a:p>
            <a:pPr marL="12700" marR="52705">
              <a:lnSpc>
                <a:spcPct val="106800"/>
              </a:lnSpc>
              <a:spcBef>
                <a:spcPts val="1660"/>
              </a:spcBef>
              <a:tabLst>
                <a:tab pos="428625" algn="l"/>
                <a:tab pos="2521585" algn="l"/>
                <a:tab pos="3728720" algn="l"/>
                <a:tab pos="5182870" algn="l"/>
                <a:tab pos="5690235" algn="l"/>
                <a:tab pos="7307580" algn="l"/>
              </a:tabLst>
            </a:pPr>
            <a:r>
              <a:rPr sz="2800" spc="-25" dirty="0">
                <a:latin typeface="Calibri"/>
                <a:cs typeface="Calibri"/>
              </a:rPr>
              <a:t>I.-</a:t>
            </a:r>
            <a:r>
              <a:rPr sz="2800" dirty="0">
                <a:latin typeface="Calibri"/>
                <a:cs typeface="Calibri"/>
              </a:rPr>
              <a:t>	operações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crédito,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incluindo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operações</a:t>
            </a:r>
            <a:r>
              <a:rPr sz="2800" dirty="0">
                <a:latin typeface="Calibri"/>
                <a:cs typeface="Calibri"/>
              </a:rPr>
              <a:t>	de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adiantamento,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empréstimo, </a:t>
            </a:r>
            <a:r>
              <a:rPr sz="2800" spc="-10" dirty="0">
                <a:latin typeface="Calibri"/>
                <a:cs typeface="Calibri"/>
              </a:rPr>
              <a:t>financiamento...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6800"/>
              </a:lnSpc>
              <a:spcBef>
                <a:spcPts val="1810"/>
              </a:spcBef>
              <a:tabLst>
                <a:tab pos="515620" algn="l"/>
                <a:tab pos="2167890" algn="l"/>
                <a:tab pos="2656840" algn="l"/>
                <a:tab pos="6426200" algn="l"/>
                <a:tab pos="8225155" algn="l"/>
                <a:tab pos="9643745" algn="l"/>
                <a:tab pos="11497310" algn="l"/>
              </a:tabLst>
            </a:pPr>
            <a:r>
              <a:rPr sz="2800" spc="-20" dirty="0">
                <a:latin typeface="Calibri"/>
                <a:cs typeface="Calibri"/>
              </a:rPr>
              <a:t>II.-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operações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	intermediação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financeira</a:t>
            </a:r>
            <a:r>
              <a:rPr sz="2800" dirty="0">
                <a:latin typeface="Calibri"/>
                <a:cs typeface="Calibri"/>
              </a:rPr>
              <a:t>	mediante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captação</a:t>
            </a:r>
            <a:r>
              <a:rPr sz="2800" dirty="0">
                <a:latin typeface="Calibri"/>
                <a:cs typeface="Calibri"/>
              </a:rPr>
              <a:t>	e</a:t>
            </a:r>
            <a:r>
              <a:rPr sz="2800" spc="3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3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repasse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recursos;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800" dirty="0">
                <a:latin typeface="Calibri"/>
                <a:cs typeface="Calibri"/>
              </a:rPr>
              <a:t>III.-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operações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câmbio;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dirty="0">
                <a:latin typeface="Calibri"/>
                <a:cs typeface="Calibri"/>
              </a:rPr>
              <a:t>IV.-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operações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títulos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valores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mobiliários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...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800" spc="-25" dirty="0">
                <a:latin typeface="Calibri"/>
                <a:cs typeface="Calibri"/>
              </a:rPr>
              <a:t>(…)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504190"/>
            <a:ext cx="1022350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542540" marR="5080" indent="-2530475">
              <a:lnSpc>
                <a:spcPts val="4310"/>
              </a:lnSpc>
              <a:spcBef>
                <a:spcPts val="645"/>
              </a:spcBef>
            </a:pPr>
            <a:r>
              <a:rPr sz="4000" spc="-40" dirty="0"/>
              <a:t>Definições</a:t>
            </a:r>
            <a:r>
              <a:rPr sz="4000" spc="-150" dirty="0"/>
              <a:t> </a:t>
            </a:r>
            <a:r>
              <a:rPr sz="4000" spc="-25" dirty="0"/>
              <a:t>para</a:t>
            </a:r>
            <a:r>
              <a:rPr sz="4000" spc="-170" dirty="0"/>
              <a:t> </a:t>
            </a:r>
            <a:r>
              <a:rPr sz="4000" spc="-55" dirty="0"/>
              <a:t>Regimes</a:t>
            </a:r>
            <a:r>
              <a:rPr sz="4000" spc="-125" dirty="0"/>
              <a:t> </a:t>
            </a:r>
            <a:r>
              <a:rPr sz="4000" spc="-35" dirty="0"/>
              <a:t>Específicos</a:t>
            </a:r>
            <a:r>
              <a:rPr sz="4000" spc="-125" dirty="0"/>
              <a:t> </a:t>
            </a:r>
            <a:r>
              <a:rPr sz="4000" dirty="0"/>
              <a:t>–</a:t>
            </a:r>
            <a:r>
              <a:rPr sz="4000" spc="-105" dirty="0"/>
              <a:t> </a:t>
            </a:r>
            <a:r>
              <a:rPr sz="4000" dirty="0">
                <a:solidFill>
                  <a:srgbClr val="FF0000"/>
                </a:solidFill>
              </a:rPr>
              <a:t>EC</a:t>
            </a:r>
            <a:r>
              <a:rPr sz="4000" spc="-150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132/2023 </a:t>
            </a:r>
            <a:r>
              <a:rPr sz="4000" spc="-10" dirty="0"/>
              <a:t>(Operações</a:t>
            </a:r>
            <a:r>
              <a:rPr sz="4000" spc="-165" dirty="0"/>
              <a:t> </a:t>
            </a:r>
            <a:r>
              <a:rPr sz="4000" dirty="0"/>
              <a:t>com</a:t>
            </a:r>
            <a:r>
              <a:rPr sz="4000" spc="-145" dirty="0"/>
              <a:t> </a:t>
            </a:r>
            <a:r>
              <a:rPr sz="4000" spc="-10" dirty="0"/>
              <a:t>Imóveis)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035" y="1703273"/>
            <a:ext cx="11644630" cy="43148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250"/>
              </a:spcBef>
              <a:tabLst>
                <a:tab pos="757555" algn="l"/>
                <a:tab pos="1443355" algn="l"/>
                <a:tab pos="2386965" algn="l"/>
                <a:tab pos="3133725" algn="l"/>
                <a:tab pos="3723640" algn="l"/>
                <a:tab pos="5243195" algn="l"/>
                <a:tab pos="5829935" algn="l"/>
                <a:tab pos="6933565" algn="l"/>
                <a:tab pos="7320915" algn="l"/>
                <a:tab pos="7908925" algn="l"/>
                <a:tab pos="8279130" algn="l"/>
                <a:tab pos="8799195" algn="l"/>
                <a:tab pos="9387840" algn="l"/>
                <a:tab pos="10094595" algn="l"/>
                <a:tab pos="11235055" algn="l"/>
              </a:tabLst>
            </a:pPr>
            <a:r>
              <a:rPr sz="2800" spc="-20" dirty="0">
                <a:latin typeface="Arial MT"/>
                <a:cs typeface="Arial MT"/>
              </a:rPr>
              <a:t>Art.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10.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Para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0" dirty="0">
                <a:latin typeface="Arial MT"/>
                <a:cs typeface="Arial MT"/>
              </a:rPr>
              <a:t>fins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10" dirty="0">
                <a:latin typeface="Arial MT"/>
                <a:cs typeface="Arial MT"/>
              </a:rPr>
              <a:t>disposto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no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inciso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II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do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5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§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2"/>
              </a:rPr>
              <a:t>	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6º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do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156-</a:t>
            </a:r>
            <a:r>
              <a:rPr sz="2800" u="sng" spc="-5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	</a:t>
            </a:r>
            <a:r>
              <a:rPr sz="28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da</a:t>
            </a:r>
            <a:r>
              <a:rPr sz="280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Constituição</a:t>
            </a:r>
            <a:r>
              <a:rPr sz="2800" u="sng" spc="-4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Federal</a:t>
            </a:r>
            <a:r>
              <a:rPr sz="2800" dirty="0">
                <a:latin typeface="Arial MT"/>
                <a:cs typeface="Arial MT"/>
              </a:rPr>
              <a:t>,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consideram-</a:t>
            </a:r>
            <a:r>
              <a:rPr sz="2800" spc="-25" dirty="0">
                <a:latin typeface="Arial MT"/>
                <a:cs typeface="Arial MT"/>
              </a:rPr>
              <a:t>se: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dirty="0">
                <a:latin typeface="Arial MT"/>
                <a:cs typeface="Arial MT"/>
              </a:rPr>
              <a:t>II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b="1" dirty="0">
                <a:latin typeface="Arial"/>
                <a:cs typeface="Arial"/>
              </a:rPr>
              <a:t>operações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com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bens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imóveis</a:t>
            </a:r>
            <a:r>
              <a:rPr sz="2800" spc="-10" dirty="0">
                <a:latin typeface="Arial MT"/>
                <a:cs typeface="Arial MT"/>
              </a:rPr>
              <a:t>:</a:t>
            </a:r>
            <a:endParaRPr sz="2800">
              <a:latin typeface="Arial MT"/>
              <a:cs typeface="Arial MT"/>
            </a:endParaRPr>
          </a:p>
          <a:p>
            <a:pPr marL="427990" indent="-415290">
              <a:lnSpc>
                <a:spcPct val="100000"/>
              </a:lnSpc>
              <a:spcBef>
                <a:spcPts val="2100"/>
              </a:spcBef>
              <a:buAutoNum type="alphaLcParenR"/>
              <a:tabLst>
                <a:tab pos="427990" algn="l"/>
              </a:tabLst>
            </a:pPr>
            <a:r>
              <a:rPr sz="2800" dirty="0">
                <a:latin typeface="Arial MT"/>
                <a:cs typeface="Arial MT"/>
              </a:rPr>
              <a:t>construção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incorporação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imobiliária;</a:t>
            </a:r>
            <a:endParaRPr sz="2800">
              <a:latin typeface="Arial MT"/>
              <a:cs typeface="Arial MT"/>
            </a:endParaRPr>
          </a:p>
          <a:p>
            <a:pPr marL="427355" indent="-414655">
              <a:lnSpc>
                <a:spcPct val="100000"/>
              </a:lnSpc>
              <a:spcBef>
                <a:spcPts val="2100"/>
              </a:spcBef>
              <a:buAutoNum type="alphaLcParenR"/>
              <a:tabLst>
                <a:tab pos="427355" algn="l"/>
              </a:tabLst>
            </a:pPr>
            <a:r>
              <a:rPr sz="2800" dirty="0">
                <a:latin typeface="Arial MT"/>
                <a:cs typeface="Arial MT"/>
              </a:rPr>
              <a:t>parcelamento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do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solo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alienação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bem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imóvel;</a:t>
            </a:r>
            <a:endParaRPr sz="2800">
              <a:latin typeface="Arial MT"/>
              <a:cs typeface="Arial MT"/>
            </a:endParaRPr>
          </a:p>
          <a:p>
            <a:pPr marL="406400" indent="-393700">
              <a:lnSpc>
                <a:spcPct val="100000"/>
              </a:lnSpc>
              <a:spcBef>
                <a:spcPts val="2105"/>
              </a:spcBef>
              <a:buAutoNum type="alphaLcParenR"/>
              <a:tabLst>
                <a:tab pos="406400" algn="l"/>
              </a:tabLst>
            </a:pPr>
            <a:r>
              <a:rPr sz="2800" dirty="0">
                <a:latin typeface="Arial MT"/>
                <a:cs typeface="Arial MT"/>
              </a:rPr>
              <a:t>locação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arrendamento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bem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imóvel;</a:t>
            </a:r>
            <a:endParaRPr sz="2800">
              <a:latin typeface="Arial MT"/>
              <a:cs typeface="Arial MT"/>
            </a:endParaRPr>
          </a:p>
          <a:p>
            <a:pPr marL="427355" indent="-414655">
              <a:lnSpc>
                <a:spcPct val="100000"/>
              </a:lnSpc>
              <a:spcBef>
                <a:spcPts val="2095"/>
              </a:spcBef>
              <a:buAutoNum type="alphaLcParenR"/>
              <a:tabLst>
                <a:tab pos="427355" algn="l"/>
              </a:tabLst>
            </a:pPr>
            <a:r>
              <a:rPr sz="2800" dirty="0">
                <a:latin typeface="Arial MT"/>
                <a:cs typeface="Arial MT"/>
              </a:rPr>
              <a:t>administração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intermediação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de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bem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imóvel.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6279" y="504190"/>
            <a:ext cx="9939020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399030" marR="5080" indent="-2386965">
              <a:lnSpc>
                <a:spcPts val="4310"/>
              </a:lnSpc>
              <a:spcBef>
                <a:spcPts val="645"/>
              </a:spcBef>
            </a:pPr>
            <a:r>
              <a:rPr sz="4000" spc="-40" dirty="0"/>
              <a:t>Definições</a:t>
            </a:r>
            <a:r>
              <a:rPr sz="4000" spc="-160" dirty="0"/>
              <a:t> </a:t>
            </a:r>
            <a:r>
              <a:rPr sz="4000" spc="-20" dirty="0"/>
              <a:t>para</a:t>
            </a:r>
            <a:r>
              <a:rPr sz="4000" spc="-170" dirty="0"/>
              <a:t> </a:t>
            </a:r>
            <a:r>
              <a:rPr sz="4000" spc="-50" dirty="0"/>
              <a:t>Regimes</a:t>
            </a:r>
            <a:r>
              <a:rPr sz="4000" spc="-140" dirty="0"/>
              <a:t> </a:t>
            </a:r>
            <a:r>
              <a:rPr sz="4000" spc="-35" dirty="0"/>
              <a:t>Específicos</a:t>
            </a:r>
            <a:r>
              <a:rPr sz="4000" spc="-135" dirty="0"/>
              <a:t> </a:t>
            </a:r>
            <a:r>
              <a:rPr sz="4000" dirty="0"/>
              <a:t>–</a:t>
            </a:r>
            <a:r>
              <a:rPr sz="4000" spc="-114" dirty="0"/>
              <a:t> </a:t>
            </a:r>
            <a:r>
              <a:rPr sz="4000" dirty="0"/>
              <a:t>LC</a:t>
            </a:r>
            <a:r>
              <a:rPr sz="4000" spc="-135" dirty="0"/>
              <a:t> </a:t>
            </a:r>
            <a:r>
              <a:rPr sz="4000" spc="-10" dirty="0"/>
              <a:t>68/2024 (Operações</a:t>
            </a:r>
            <a:r>
              <a:rPr sz="4000" spc="-165" dirty="0"/>
              <a:t> </a:t>
            </a:r>
            <a:r>
              <a:rPr sz="4000" dirty="0"/>
              <a:t>com</a:t>
            </a:r>
            <a:r>
              <a:rPr sz="4000" spc="-145" dirty="0"/>
              <a:t> </a:t>
            </a:r>
            <a:r>
              <a:rPr sz="4000" spc="-10" dirty="0"/>
              <a:t>Imóveis)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130" y="1669795"/>
            <a:ext cx="11885930" cy="46386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280"/>
              </a:spcBef>
            </a:pPr>
            <a:r>
              <a:rPr sz="2600" dirty="0">
                <a:latin typeface="Calibri"/>
                <a:cs typeface="Calibri"/>
              </a:rPr>
              <a:t>Art.</a:t>
            </a:r>
            <a:r>
              <a:rPr sz="2600" spc="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234.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9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operações</a:t>
            </a:r>
            <a:r>
              <a:rPr sz="2600" spc="9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com</a:t>
            </a:r>
            <a:r>
              <a:rPr sz="2600" spc="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bens</a:t>
            </a:r>
            <a:r>
              <a:rPr sz="2600" spc="9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imóveis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previstas</a:t>
            </a:r>
            <a:r>
              <a:rPr sz="2600" spc="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neste</a:t>
            </a:r>
            <a:r>
              <a:rPr sz="2600" spc="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Capítulo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realizadas</a:t>
            </a:r>
            <a:r>
              <a:rPr sz="2600" spc="90" dirty="0">
                <a:latin typeface="Calibri"/>
                <a:cs typeface="Calibri"/>
              </a:rPr>
              <a:t>  </a:t>
            </a:r>
            <a:r>
              <a:rPr sz="2600" spc="-25" dirty="0">
                <a:latin typeface="Calibri"/>
                <a:cs typeface="Calibri"/>
              </a:rPr>
              <a:t>por </a:t>
            </a:r>
            <a:r>
              <a:rPr sz="2600" dirty="0">
                <a:latin typeface="Calibri"/>
                <a:cs typeface="Calibri"/>
              </a:rPr>
              <a:t>contribuinte</a:t>
            </a:r>
            <a:r>
              <a:rPr sz="2600" spc="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sujeito</a:t>
            </a:r>
            <a:r>
              <a:rPr sz="2600" spc="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ao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regime</a:t>
            </a:r>
            <a:r>
              <a:rPr sz="2600" spc="7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regular</a:t>
            </a:r>
            <a:r>
              <a:rPr sz="2600" spc="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IBS</a:t>
            </a:r>
            <a:r>
              <a:rPr sz="2600" spc="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da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CBS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ficam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sujeitas</a:t>
            </a:r>
            <a:r>
              <a:rPr sz="2600" spc="8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ao</a:t>
            </a:r>
            <a:r>
              <a:rPr sz="2600" spc="85" dirty="0">
                <a:latin typeface="Calibri"/>
                <a:cs typeface="Calibri"/>
              </a:rPr>
              <a:t>  </a:t>
            </a:r>
            <a:r>
              <a:rPr sz="2600" spc="-10" dirty="0">
                <a:latin typeface="Calibri"/>
                <a:cs typeface="Calibri"/>
              </a:rPr>
              <a:t>regime específico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incidência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IBS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CBS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...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600" dirty="0">
                <a:latin typeface="Calibri"/>
                <a:cs typeface="Calibri"/>
              </a:rPr>
              <a:t>Art.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235.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IBS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CBS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incidem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sobre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20" dirty="0">
                <a:latin typeface="Calibri"/>
                <a:cs typeface="Calibri"/>
              </a:rPr>
              <a:t> seguintes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operações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bens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imóveis:</a:t>
            </a:r>
            <a:endParaRPr sz="2600">
              <a:latin typeface="Calibri"/>
              <a:cs typeface="Calibri"/>
            </a:endParaRPr>
          </a:p>
          <a:p>
            <a:pPr marL="12700" marR="13970" algn="just">
              <a:lnSpc>
                <a:spcPts val="3000"/>
              </a:lnSpc>
              <a:spcBef>
                <a:spcPts val="1980"/>
              </a:spcBef>
            </a:pPr>
            <a:r>
              <a:rPr sz="2600" dirty="0">
                <a:latin typeface="Calibri"/>
                <a:cs typeface="Calibri"/>
              </a:rPr>
              <a:t>I.-</a:t>
            </a:r>
            <a:r>
              <a:rPr sz="2600" spc="20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alienação</a:t>
            </a:r>
            <a:r>
              <a:rPr sz="2600" spc="5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5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bem</a:t>
            </a:r>
            <a:r>
              <a:rPr sz="2600" spc="5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imóvel,</a:t>
            </a:r>
            <a:r>
              <a:rPr sz="2600" spc="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inclusive</a:t>
            </a:r>
            <a:r>
              <a:rPr sz="2600" spc="5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decorrente</a:t>
            </a:r>
            <a:r>
              <a:rPr sz="2600" spc="6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50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incorporação</a:t>
            </a:r>
            <a:r>
              <a:rPr sz="2600" spc="6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imobiliária</a:t>
            </a:r>
            <a:r>
              <a:rPr sz="2600" spc="5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5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de parcelamento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solo;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600" dirty="0">
                <a:latin typeface="Calibri"/>
                <a:cs typeface="Calibri"/>
              </a:rPr>
              <a:t>II.-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oneroso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translativo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constitutivo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direitos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reais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sobre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bens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imóveis;</a:t>
            </a:r>
            <a:endParaRPr sz="2600">
              <a:latin typeface="Calibri"/>
              <a:cs typeface="Calibri"/>
            </a:endParaRPr>
          </a:p>
          <a:p>
            <a:pPr marL="330200" indent="-317500">
              <a:lnSpc>
                <a:spcPct val="100000"/>
              </a:lnSpc>
              <a:spcBef>
                <a:spcPts val="1680"/>
              </a:spcBef>
              <a:buAutoNum type="romanUcPeriod" startAt="3"/>
              <a:tabLst>
                <a:tab pos="330200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locação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arrendamento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imóvel;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10"/>
              </a:spcBef>
              <a:buAutoNum type="romanUcPeriod" startAt="3"/>
              <a:tabLst>
                <a:tab pos="354965" algn="l"/>
              </a:tabLst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serviços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25" dirty="0">
                <a:latin typeface="Calibri"/>
                <a:cs typeface="Calibri"/>
              </a:rPr>
              <a:t> administração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 </a:t>
            </a:r>
            <a:r>
              <a:rPr sz="2600" spc="-20" dirty="0">
                <a:latin typeface="Calibri"/>
                <a:cs typeface="Calibri"/>
              </a:rPr>
              <a:t>intermediação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imóvel.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771" rIns="0" bIns="0" rtlCol="0">
            <a:spAutoFit/>
          </a:bodyPr>
          <a:lstStyle/>
          <a:p>
            <a:pPr marL="22352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Os</a:t>
            </a:r>
            <a:r>
              <a:rPr sz="4000" spc="-170" dirty="0"/>
              <a:t> </a:t>
            </a:r>
            <a:r>
              <a:rPr sz="4000" spc="-50" dirty="0"/>
              <a:t>Regimes</a:t>
            </a:r>
            <a:r>
              <a:rPr sz="4000" spc="-150" dirty="0"/>
              <a:t> </a:t>
            </a:r>
            <a:r>
              <a:rPr sz="4000" spc="-35" dirty="0"/>
              <a:t>Específicos</a:t>
            </a:r>
            <a:r>
              <a:rPr sz="4000" spc="-165" dirty="0"/>
              <a:t> </a:t>
            </a:r>
            <a:r>
              <a:rPr sz="4000" dirty="0"/>
              <a:t>se</a:t>
            </a:r>
            <a:r>
              <a:rPr sz="4000" spc="-130" dirty="0"/>
              <a:t> </a:t>
            </a:r>
            <a:r>
              <a:rPr sz="4000" spc="-35" dirty="0"/>
              <a:t>aplicam</a:t>
            </a:r>
            <a:r>
              <a:rPr sz="4000" spc="-190" dirty="0"/>
              <a:t> </a:t>
            </a:r>
            <a:r>
              <a:rPr sz="4000" spc="-30" dirty="0"/>
              <a:t>para</a:t>
            </a:r>
            <a:r>
              <a:rPr sz="4000" spc="-160" dirty="0"/>
              <a:t> </a:t>
            </a:r>
            <a:r>
              <a:rPr sz="4000" dirty="0"/>
              <a:t>IBS</a:t>
            </a:r>
            <a:r>
              <a:rPr sz="4000" spc="-155" dirty="0"/>
              <a:t> </a:t>
            </a:r>
            <a:r>
              <a:rPr sz="4000" dirty="0"/>
              <a:t>e</a:t>
            </a:r>
            <a:r>
              <a:rPr sz="4000" spc="-120" dirty="0"/>
              <a:t> </a:t>
            </a:r>
            <a:r>
              <a:rPr sz="4000" spc="-25" dirty="0"/>
              <a:t>CBS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663" y="1608785"/>
            <a:ext cx="11579860" cy="4130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latin typeface="Calibri"/>
                <a:cs typeface="Calibri"/>
              </a:rPr>
              <a:t>Art.</a:t>
            </a:r>
            <a:r>
              <a:rPr sz="3700" spc="-9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195</a:t>
            </a:r>
            <a:r>
              <a:rPr sz="3700" spc="-75" dirty="0">
                <a:latin typeface="Calibri"/>
                <a:cs typeface="Calibri"/>
              </a:rPr>
              <a:t> </a:t>
            </a:r>
            <a:r>
              <a:rPr sz="3700" spc="-25" dirty="0">
                <a:latin typeface="Calibri"/>
                <a:cs typeface="Calibri"/>
              </a:rPr>
              <a:t>...</a:t>
            </a: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3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700" dirty="0">
                <a:latin typeface="Calibri"/>
                <a:cs typeface="Calibri"/>
              </a:rPr>
              <a:t>V</a:t>
            </a:r>
            <a:r>
              <a:rPr sz="3700" spc="-7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-</a:t>
            </a:r>
            <a:r>
              <a:rPr sz="3700" spc="-8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sobre</a:t>
            </a:r>
            <a:r>
              <a:rPr sz="3700" spc="-4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bens</a:t>
            </a:r>
            <a:r>
              <a:rPr sz="3700" spc="-5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</a:t>
            </a:r>
            <a:r>
              <a:rPr sz="3700" spc="-9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serviços,</a:t>
            </a:r>
            <a:r>
              <a:rPr sz="3700" spc="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nos</a:t>
            </a:r>
            <a:r>
              <a:rPr sz="3700" spc="-7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termos</a:t>
            </a:r>
            <a:r>
              <a:rPr sz="3700" spc="-7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de</a:t>
            </a:r>
            <a:r>
              <a:rPr sz="3700" spc="-8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lei</a:t>
            </a:r>
            <a:r>
              <a:rPr sz="3700" spc="-95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complementar.</a:t>
            </a:r>
            <a:endParaRPr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3700">
              <a:latin typeface="Calibri"/>
              <a:cs typeface="Calibri"/>
            </a:endParaRPr>
          </a:p>
          <a:p>
            <a:pPr marL="12700" marR="5080" algn="just">
              <a:lnSpc>
                <a:spcPct val="90200"/>
              </a:lnSpc>
            </a:pPr>
            <a:r>
              <a:rPr sz="3700" dirty="0">
                <a:latin typeface="Calibri"/>
                <a:cs typeface="Calibri"/>
              </a:rPr>
              <a:t>§ 16. </a:t>
            </a:r>
            <a:r>
              <a:rPr sz="3700" spc="-30" dirty="0">
                <a:latin typeface="Calibri"/>
                <a:cs typeface="Calibri"/>
              </a:rPr>
              <a:t>Aplica-</a:t>
            </a:r>
            <a:r>
              <a:rPr sz="3700" dirty="0">
                <a:latin typeface="Calibri"/>
                <a:cs typeface="Calibri"/>
              </a:rPr>
              <a:t>se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à</a:t>
            </a:r>
            <a:r>
              <a:rPr sz="3700" spc="15" dirty="0">
                <a:latin typeface="Calibri"/>
                <a:cs typeface="Calibri"/>
              </a:rPr>
              <a:t> </a:t>
            </a:r>
            <a:r>
              <a:rPr sz="3700" spc="-10" dirty="0">
                <a:latin typeface="Calibri"/>
                <a:cs typeface="Calibri"/>
              </a:rPr>
              <a:t>contribuição</a:t>
            </a:r>
            <a:r>
              <a:rPr sz="3700" dirty="0">
                <a:latin typeface="Calibri"/>
                <a:cs typeface="Calibri"/>
              </a:rPr>
              <a:t> </a:t>
            </a:r>
            <a:r>
              <a:rPr sz="3700" spc="-25" dirty="0">
                <a:latin typeface="Calibri"/>
                <a:cs typeface="Calibri"/>
              </a:rPr>
              <a:t>prevista</a:t>
            </a:r>
            <a:r>
              <a:rPr sz="3700" dirty="0">
                <a:latin typeface="Calibri"/>
                <a:cs typeface="Calibri"/>
              </a:rPr>
              <a:t> no inciso</a:t>
            </a:r>
            <a:r>
              <a:rPr sz="3700" spc="1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V</a:t>
            </a:r>
            <a:r>
              <a:rPr sz="3700" spc="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do</a:t>
            </a:r>
            <a:r>
              <a:rPr sz="3700" spc="-1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caput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spc="-50" dirty="0">
                <a:latin typeface="Calibri"/>
                <a:cs typeface="Calibri"/>
              </a:rPr>
              <a:t>o </a:t>
            </a:r>
            <a:r>
              <a:rPr sz="3700" spc="-20" dirty="0">
                <a:latin typeface="Calibri"/>
                <a:cs typeface="Calibri"/>
              </a:rPr>
              <a:t>disposto</a:t>
            </a:r>
            <a:r>
              <a:rPr sz="3700" spc="-3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no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art. </a:t>
            </a:r>
            <a:r>
              <a:rPr sz="3700" spc="-30" dirty="0">
                <a:latin typeface="Calibri"/>
                <a:cs typeface="Calibri"/>
              </a:rPr>
              <a:t>156-</a:t>
            </a:r>
            <a:r>
              <a:rPr sz="3700" dirty="0">
                <a:latin typeface="Calibri"/>
                <a:cs typeface="Calibri"/>
              </a:rPr>
              <a:t>A,</a:t>
            </a:r>
            <a:r>
              <a:rPr sz="3700" spc="-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§</a:t>
            </a:r>
            <a:r>
              <a:rPr sz="3700" spc="-2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1º,</a:t>
            </a:r>
            <a:r>
              <a:rPr sz="3700" spc="-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I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a</a:t>
            </a:r>
            <a:r>
              <a:rPr sz="3700" spc="-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VI,</a:t>
            </a:r>
            <a:r>
              <a:rPr sz="3700" spc="-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VIII,</a:t>
            </a:r>
            <a:r>
              <a:rPr sz="3700" spc="-1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X</a:t>
            </a:r>
            <a:r>
              <a:rPr sz="3700" spc="-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a XIII,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§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3º,</a:t>
            </a:r>
            <a:r>
              <a:rPr sz="3700" spc="-3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§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5º,</a:t>
            </a:r>
            <a:r>
              <a:rPr sz="3700" spc="-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II</a:t>
            </a:r>
            <a:r>
              <a:rPr sz="3700" spc="-25" dirty="0">
                <a:latin typeface="Calibri"/>
                <a:cs typeface="Calibri"/>
              </a:rPr>
              <a:t> </a:t>
            </a:r>
            <a:r>
              <a:rPr sz="3700" spc="-50" dirty="0">
                <a:latin typeface="Calibri"/>
                <a:cs typeface="Calibri"/>
              </a:rPr>
              <a:t>a </a:t>
            </a:r>
            <a:r>
              <a:rPr sz="3700" dirty="0">
                <a:latin typeface="Calibri"/>
                <a:cs typeface="Calibri"/>
              </a:rPr>
              <a:t>VI</a:t>
            </a:r>
            <a:r>
              <a:rPr sz="3700" spc="-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</a:t>
            </a:r>
            <a:r>
              <a:rPr sz="3700" spc="-3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IX,</a:t>
            </a:r>
            <a:r>
              <a:rPr sz="3700" spc="-1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</a:t>
            </a:r>
            <a:r>
              <a:rPr sz="3700" spc="-35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§§</a:t>
            </a:r>
            <a:r>
              <a:rPr sz="3700" b="1" spc="-35" dirty="0">
                <a:latin typeface="Calibri"/>
                <a:cs typeface="Calibri"/>
              </a:rPr>
              <a:t> </a:t>
            </a:r>
            <a:r>
              <a:rPr sz="3700" b="1" dirty="0">
                <a:latin typeface="Calibri"/>
                <a:cs typeface="Calibri"/>
              </a:rPr>
              <a:t>6º</a:t>
            </a:r>
            <a:r>
              <a:rPr sz="3700" b="1" spc="-2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a</a:t>
            </a:r>
            <a:r>
              <a:rPr sz="3700" spc="-25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11</a:t>
            </a:r>
            <a:r>
              <a:rPr sz="3700" spc="-20" dirty="0">
                <a:latin typeface="Calibri"/>
                <a:cs typeface="Calibri"/>
              </a:rPr>
              <a:t> </a:t>
            </a:r>
            <a:r>
              <a:rPr sz="3700" dirty="0">
                <a:latin typeface="Calibri"/>
                <a:cs typeface="Calibri"/>
              </a:rPr>
              <a:t>e</a:t>
            </a:r>
            <a:r>
              <a:rPr sz="3700" spc="-35" dirty="0">
                <a:latin typeface="Calibri"/>
                <a:cs typeface="Calibri"/>
              </a:rPr>
              <a:t> </a:t>
            </a:r>
            <a:r>
              <a:rPr sz="3700" spc="-25" dirty="0">
                <a:latin typeface="Calibri"/>
                <a:cs typeface="Calibri"/>
              </a:rPr>
              <a:t>13.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0095">
              <a:lnSpc>
                <a:spcPct val="100000"/>
              </a:lnSpc>
              <a:spcBef>
                <a:spcPts val="105"/>
              </a:spcBef>
            </a:pPr>
            <a:r>
              <a:rPr dirty="0"/>
              <a:t>Fim</a:t>
            </a:r>
            <a:r>
              <a:rPr spc="-220" dirty="0"/>
              <a:t> </a:t>
            </a:r>
            <a:r>
              <a:rPr dirty="0"/>
              <a:t>dos</a:t>
            </a:r>
            <a:r>
              <a:rPr spc="-165" dirty="0"/>
              <a:t> </a:t>
            </a:r>
            <a:r>
              <a:rPr spc="-35" dirty="0"/>
              <a:t>Benefícios</a:t>
            </a:r>
            <a:r>
              <a:rPr spc="-165" dirty="0"/>
              <a:t> </a:t>
            </a:r>
            <a:r>
              <a:rPr spc="-25" dirty="0"/>
              <a:t>Fiscais</a:t>
            </a:r>
            <a:r>
              <a:rPr spc="-150" dirty="0"/>
              <a:t> </a:t>
            </a:r>
            <a:r>
              <a:rPr dirty="0"/>
              <a:t>de</a:t>
            </a:r>
            <a:r>
              <a:rPr spc="-160" dirty="0"/>
              <a:t> </a:t>
            </a:r>
            <a:r>
              <a:rPr spc="-10" dirty="0"/>
              <a:t>ICMS</a:t>
            </a:r>
            <a:r>
              <a:rPr spc="-195" dirty="0"/>
              <a:t> </a:t>
            </a:r>
            <a:r>
              <a:rPr dirty="0"/>
              <a:t>e</a:t>
            </a:r>
            <a:r>
              <a:rPr spc="-130" dirty="0"/>
              <a:t> </a:t>
            </a:r>
            <a:r>
              <a:rPr spc="-25" dirty="0"/>
              <a:t>ISS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8663" y="1642363"/>
            <a:ext cx="11586210" cy="47224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Calibri"/>
                <a:cs typeface="Calibri"/>
              </a:rPr>
              <a:t>Além</a:t>
            </a:r>
            <a:r>
              <a:rPr sz="2600" spc="3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das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alterações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já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elencadas,</a:t>
            </a:r>
            <a:r>
              <a:rPr sz="2600" spc="3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reforma</a:t>
            </a:r>
            <a:r>
              <a:rPr sz="2600" b="1" spc="3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eliminará</a:t>
            </a:r>
            <a:r>
              <a:rPr sz="2600" b="1" spc="3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todos</a:t>
            </a:r>
            <a:r>
              <a:rPr sz="2600" b="1" spc="3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os</a:t>
            </a:r>
            <a:r>
              <a:rPr sz="2600" b="1" spc="3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benefícios</a:t>
            </a:r>
            <a:r>
              <a:rPr sz="2600" b="1" spc="3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fiscais</a:t>
            </a:r>
            <a:r>
              <a:rPr sz="2600" spc="-10" dirty="0">
                <a:latin typeface="Calibri"/>
                <a:cs typeface="Calibri"/>
              </a:rPr>
              <a:t>, </a:t>
            </a:r>
            <a:r>
              <a:rPr sz="2600" b="1" dirty="0">
                <a:latin typeface="Calibri"/>
                <a:cs typeface="Calibri"/>
              </a:rPr>
              <a:t>regimes</a:t>
            </a:r>
            <a:r>
              <a:rPr sz="2600" b="1" spc="4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especiais</a:t>
            </a:r>
            <a:r>
              <a:rPr sz="2600" b="1" spc="4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4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outros</a:t>
            </a:r>
            <a:r>
              <a:rPr sz="2600" b="1" spc="4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tratamentos</a:t>
            </a:r>
            <a:r>
              <a:rPr sz="2600" b="1" spc="4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diferenciados</a:t>
            </a:r>
            <a:r>
              <a:rPr sz="2600" b="1" spc="45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aplicáveis</a:t>
            </a:r>
            <a:r>
              <a:rPr sz="2600" spc="4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aos</a:t>
            </a:r>
            <a:r>
              <a:rPr sz="2600" spc="45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tributos</a:t>
            </a:r>
            <a:r>
              <a:rPr sz="2600" spc="4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que </a:t>
            </a:r>
            <a:r>
              <a:rPr sz="2600" dirty="0">
                <a:latin typeface="Calibri"/>
                <a:cs typeface="Calibri"/>
              </a:rPr>
              <a:t>serão</a:t>
            </a:r>
            <a:r>
              <a:rPr sz="2600" spc="25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substituídos,</a:t>
            </a:r>
            <a:r>
              <a:rPr sz="2600" spc="2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</a:t>
            </a:r>
            <a:r>
              <a:rPr sz="2600" spc="25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exceção</a:t>
            </a:r>
            <a:r>
              <a:rPr sz="2600" spc="2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2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alguns</a:t>
            </a:r>
            <a:r>
              <a:rPr sz="2600" spc="2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poucos</a:t>
            </a:r>
            <a:r>
              <a:rPr sz="2600" spc="2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casos,</a:t>
            </a:r>
            <a:r>
              <a:rPr sz="2600" spc="2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como</a:t>
            </a:r>
            <a:r>
              <a:rPr sz="2600" spc="2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2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Simples</a:t>
            </a:r>
            <a:r>
              <a:rPr sz="2600" spc="2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Nacional, </a:t>
            </a:r>
            <a:r>
              <a:rPr sz="2600" spc="-35" dirty="0">
                <a:latin typeface="Calibri"/>
                <a:cs typeface="Calibri"/>
              </a:rPr>
              <a:t>Perse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Zona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Franca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Manaus.</a:t>
            </a:r>
            <a:endParaRPr sz="2600">
              <a:latin typeface="Calibri"/>
              <a:cs typeface="Calibri"/>
            </a:endParaRPr>
          </a:p>
          <a:p>
            <a:pPr marL="12700" marR="7620" algn="just">
              <a:lnSpc>
                <a:spcPts val="2800"/>
              </a:lnSpc>
              <a:spcBef>
                <a:spcPts val="1000"/>
              </a:spcBef>
            </a:pPr>
            <a:r>
              <a:rPr sz="2600" dirty="0">
                <a:latin typeface="Calibri"/>
                <a:cs typeface="Calibri"/>
              </a:rPr>
              <a:t>Benefícios</a:t>
            </a:r>
            <a:r>
              <a:rPr sz="2600" spc="2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fiscais,</a:t>
            </a:r>
            <a:r>
              <a:rPr sz="2600" spc="2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regimes</a:t>
            </a:r>
            <a:r>
              <a:rPr sz="2600" spc="22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especiais</a:t>
            </a:r>
            <a:r>
              <a:rPr sz="2600" spc="2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2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outros</a:t>
            </a:r>
            <a:r>
              <a:rPr sz="2600" spc="2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tratamentos</a:t>
            </a:r>
            <a:r>
              <a:rPr sz="2600" spc="229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diferenciados</a:t>
            </a:r>
            <a:r>
              <a:rPr sz="2600" spc="2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aplicáveis</a:t>
            </a:r>
            <a:r>
              <a:rPr sz="2600" spc="24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 </a:t>
            </a:r>
            <a:r>
              <a:rPr sz="2600" spc="-25" dirty="0">
                <a:latin typeface="Calibri"/>
                <a:cs typeface="Calibri"/>
              </a:rPr>
              <a:t>contribuintes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individualizados,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esses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serão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extintos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até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2032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marR="7620" algn="just">
              <a:lnSpc>
                <a:spcPct val="90000"/>
              </a:lnSpc>
              <a:spcBef>
                <a:spcPts val="950"/>
              </a:spcBef>
            </a:pPr>
            <a:r>
              <a:rPr sz="2600" dirty="0">
                <a:latin typeface="Calibri"/>
                <a:cs typeface="Calibri"/>
              </a:rPr>
              <a:t>As</a:t>
            </a:r>
            <a:r>
              <a:rPr sz="2600" spc="13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empresas</a:t>
            </a:r>
            <a:r>
              <a:rPr sz="2600" spc="1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que</a:t>
            </a:r>
            <a:r>
              <a:rPr sz="2600" spc="13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se</a:t>
            </a:r>
            <a:r>
              <a:rPr sz="2600" spc="13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utilizam</a:t>
            </a:r>
            <a:r>
              <a:rPr sz="2600" spc="1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1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isenções</a:t>
            </a:r>
            <a:r>
              <a:rPr sz="2600" spc="13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ou</a:t>
            </a:r>
            <a:r>
              <a:rPr sz="2600" spc="1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incentivos</a:t>
            </a:r>
            <a:r>
              <a:rPr sz="2600" spc="1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fiscais</a:t>
            </a:r>
            <a:r>
              <a:rPr sz="2600" spc="135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concedidos</a:t>
            </a:r>
            <a:r>
              <a:rPr sz="2600" spc="140" dirty="0">
                <a:latin typeface="Calibri"/>
                <a:cs typeface="Calibri"/>
              </a:rPr>
              <a:t>  </a:t>
            </a:r>
            <a:r>
              <a:rPr sz="2600" spc="-25" dirty="0">
                <a:latin typeface="Calibri"/>
                <a:cs typeface="Calibri"/>
              </a:rPr>
              <a:t>por </a:t>
            </a:r>
            <a:r>
              <a:rPr sz="2600" dirty="0">
                <a:latin typeface="Calibri"/>
                <a:cs typeface="Calibri"/>
              </a:rPr>
              <a:t>governos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estaduais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1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chancelados</a:t>
            </a:r>
            <a:r>
              <a:rPr sz="2600" spc="1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por</a:t>
            </a:r>
            <a:r>
              <a:rPr sz="2600" spc="1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legislação</a:t>
            </a:r>
            <a:r>
              <a:rPr sz="2600" spc="2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aprovada</a:t>
            </a:r>
            <a:r>
              <a:rPr sz="2600" spc="1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pelo</a:t>
            </a:r>
            <a:r>
              <a:rPr sz="2600" spc="1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Congresso</a:t>
            </a:r>
            <a:r>
              <a:rPr sz="2600" spc="1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Nacional, </a:t>
            </a:r>
            <a:r>
              <a:rPr sz="2600" dirty="0">
                <a:latin typeface="Calibri"/>
                <a:cs typeface="Calibri"/>
              </a:rPr>
              <a:t>como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não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prejudicar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essas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empresas,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foi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estabelecida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criação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do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Fundo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de </a:t>
            </a:r>
            <a:r>
              <a:rPr sz="2600" b="1" spc="-10" dirty="0">
                <a:latin typeface="Calibri"/>
                <a:cs typeface="Calibri"/>
              </a:rPr>
              <a:t>Compensação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Benefícios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Fiscais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ou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Financeiros-</a:t>
            </a:r>
            <a:r>
              <a:rPr sz="2600" b="1" spc="-10" dirty="0">
                <a:latin typeface="Calibri"/>
                <a:cs typeface="Calibri"/>
              </a:rPr>
              <a:t>Fiscais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marR="5715" algn="just">
              <a:lnSpc>
                <a:spcPts val="2800"/>
              </a:lnSpc>
              <a:spcBef>
                <a:spcPts val="1045"/>
              </a:spcBef>
            </a:pPr>
            <a:r>
              <a:rPr sz="2600" dirty="0">
                <a:latin typeface="Calibri"/>
                <a:cs typeface="Calibri"/>
              </a:rPr>
              <a:t>O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objetivo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é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realizar</a:t>
            </a:r>
            <a:r>
              <a:rPr sz="2600" spc="6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devidas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compensações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entre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dirty="0">
                <a:latin typeface="Calibri"/>
                <a:cs typeface="Calibri"/>
              </a:rPr>
              <a:t>01/01/2029</a:t>
            </a:r>
            <a:r>
              <a:rPr sz="2600" spc="6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40" dirty="0">
                <a:latin typeface="Calibri"/>
                <a:cs typeface="Calibri"/>
              </a:rPr>
              <a:t>  </a:t>
            </a:r>
            <a:r>
              <a:rPr sz="2600" spc="-10" dirty="0">
                <a:latin typeface="Calibri"/>
                <a:cs typeface="Calibri"/>
              </a:rPr>
              <a:t>31/12/2032, </a:t>
            </a:r>
            <a:r>
              <a:rPr sz="2600" spc="-25" dirty="0">
                <a:latin typeface="Calibri"/>
                <a:cs typeface="Calibri"/>
              </a:rPr>
              <a:t>durante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transição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reforma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tributária.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680" y="504190"/>
            <a:ext cx="6608445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92580" marR="5080" indent="-1580515">
              <a:lnSpc>
                <a:spcPts val="4310"/>
              </a:lnSpc>
              <a:spcBef>
                <a:spcPts val="645"/>
              </a:spcBef>
            </a:pPr>
            <a:r>
              <a:rPr sz="4000" spc="-10" dirty="0"/>
              <a:t>Fundo</a:t>
            </a:r>
            <a:r>
              <a:rPr sz="4000" spc="-215" dirty="0"/>
              <a:t> </a:t>
            </a:r>
            <a:r>
              <a:rPr sz="4000" dirty="0"/>
              <a:t>de</a:t>
            </a:r>
            <a:r>
              <a:rPr sz="4000" spc="-155" dirty="0"/>
              <a:t> </a:t>
            </a:r>
            <a:r>
              <a:rPr sz="4000" spc="-45" dirty="0"/>
              <a:t>Compensação</a:t>
            </a:r>
            <a:r>
              <a:rPr sz="4000" spc="-180" dirty="0"/>
              <a:t> </a:t>
            </a:r>
            <a:r>
              <a:rPr sz="4000" dirty="0"/>
              <a:t>do</a:t>
            </a:r>
            <a:r>
              <a:rPr sz="4000" spc="-130" dirty="0"/>
              <a:t> </a:t>
            </a:r>
            <a:r>
              <a:rPr sz="4000" spc="-20" dirty="0"/>
              <a:t>ICMS </a:t>
            </a:r>
            <a:r>
              <a:rPr sz="4000" dirty="0"/>
              <a:t>(EC</a:t>
            </a:r>
            <a:r>
              <a:rPr sz="4000" spc="-190" dirty="0"/>
              <a:t> </a:t>
            </a:r>
            <a:r>
              <a:rPr sz="4000" dirty="0"/>
              <a:t>nº</a:t>
            </a:r>
            <a:r>
              <a:rPr sz="4000" spc="-150" dirty="0"/>
              <a:t> </a:t>
            </a:r>
            <a:r>
              <a:rPr sz="4000" spc="-10" dirty="0"/>
              <a:t>132/2023)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663" y="2121535"/>
            <a:ext cx="11586210" cy="20745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69"/>
              </a:spcBef>
            </a:pPr>
            <a:r>
              <a:rPr sz="3200" dirty="0">
                <a:latin typeface="Arial MT"/>
                <a:cs typeface="Arial MT"/>
              </a:rPr>
              <a:t>Art.</a:t>
            </a:r>
            <a:r>
              <a:rPr sz="3200" spc="1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12.</a:t>
            </a:r>
            <a:r>
              <a:rPr sz="3200" spc="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Fica</a:t>
            </a:r>
            <a:r>
              <a:rPr sz="3200" spc="1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instituído</a:t>
            </a:r>
            <a:r>
              <a:rPr sz="3200" spc="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</a:t>
            </a:r>
            <a:r>
              <a:rPr sz="3200" spc="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Fundo</a:t>
            </a:r>
            <a:r>
              <a:rPr sz="3200" spc="1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Compensação</a:t>
            </a:r>
            <a:r>
              <a:rPr sz="3200" spc="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1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Benefícios </a:t>
            </a:r>
            <a:r>
              <a:rPr sz="3200" dirty="0">
                <a:latin typeface="Arial MT"/>
                <a:cs typeface="Arial MT"/>
              </a:rPr>
              <a:t>Fiscais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ou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20" dirty="0">
                <a:latin typeface="Arial MT"/>
                <a:cs typeface="Arial MT"/>
              </a:rPr>
              <a:t>Financeiro-</a:t>
            </a:r>
            <a:r>
              <a:rPr sz="3200" dirty="0">
                <a:latin typeface="Arial MT"/>
                <a:cs typeface="Arial MT"/>
              </a:rPr>
              <a:t>Fiscais</a:t>
            </a:r>
            <a:r>
              <a:rPr sz="3200" spc="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do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imposto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que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trata o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art. </a:t>
            </a:r>
            <a:r>
              <a:rPr sz="3200" u="sng" spc="-2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155,</a:t>
            </a:r>
            <a:r>
              <a:rPr sz="3200" spc="-20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II,</a:t>
            </a:r>
            <a:r>
              <a:rPr sz="3200" u="sng" spc="6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da</a:t>
            </a:r>
            <a:r>
              <a:rPr sz="3200" u="sng" spc="6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Constituição</a:t>
            </a:r>
            <a:r>
              <a:rPr sz="3200" u="sng" spc="6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 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Federal</a:t>
            </a:r>
            <a:r>
              <a:rPr sz="3200" dirty="0">
                <a:latin typeface="Arial MT"/>
                <a:cs typeface="Arial MT"/>
              </a:rPr>
              <a:t>,</a:t>
            </a:r>
            <a:r>
              <a:rPr sz="3200" spc="6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com</a:t>
            </a:r>
            <a:r>
              <a:rPr sz="3200" spc="6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vistas</a:t>
            </a:r>
            <a:r>
              <a:rPr sz="3200" spc="7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6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compensar,</a:t>
            </a:r>
            <a:r>
              <a:rPr sz="3200" spc="60" dirty="0">
                <a:latin typeface="Arial MT"/>
                <a:cs typeface="Arial MT"/>
              </a:rPr>
              <a:t>  </a:t>
            </a:r>
            <a:r>
              <a:rPr sz="3200" spc="-10" dirty="0">
                <a:latin typeface="Arial MT"/>
                <a:cs typeface="Arial MT"/>
              </a:rPr>
              <a:t>entre </a:t>
            </a:r>
            <a:r>
              <a:rPr sz="3200" dirty="0">
                <a:latin typeface="Calibri"/>
                <a:cs typeface="Calibri"/>
              </a:rPr>
              <a:t>01/01/2029</a:t>
            </a:r>
            <a:r>
              <a:rPr sz="3200" spc="425" dirty="0">
                <a:latin typeface="Calibri"/>
                <a:cs typeface="Calibri"/>
              </a:rPr>
              <a:t>  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434" dirty="0">
                <a:latin typeface="Calibri"/>
                <a:cs typeface="Calibri"/>
              </a:rPr>
              <a:t>   </a:t>
            </a:r>
            <a:r>
              <a:rPr sz="3200" dirty="0">
                <a:latin typeface="Calibri"/>
                <a:cs typeface="Calibri"/>
              </a:rPr>
              <a:t>31/12/2032</a:t>
            </a:r>
            <a:r>
              <a:rPr sz="3200" dirty="0">
                <a:latin typeface="Arial MT"/>
                <a:cs typeface="Arial MT"/>
              </a:rPr>
              <a:t>,</a:t>
            </a:r>
            <a:r>
              <a:rPr sz="3200" spc="265" dirty="0">
                <a:latin typeface="Arial MT"/>
                <a:cs typeface="Arial MT"/>
              </a:rPr>
              <a:t>   </a:t>
            </a:r>
            <a:r>
              <a:rPr sz="3200" dirty="0">
                <a:latin typeface="Arial MT"/>
                <a:cs typeface="Arial MT"/>
              </a:rPr>
              <a:t>pessoas</a:t>
            </a:r>
            <a:r>
              <a:rPr sz="3200" spc="260" dirty="0">
                <a:latin typeface="Arial MT"/>
                <a:cs typeface="Arial MT"/>
              </a:rPr>
              <a:t>   </a:t>
            </a:r>
            <a:r>
              <a:rPr sz="3200" dirty="0">
                <a:latin typeface="Arial MT"/>
                <a:cs typeface="Arial MT"/>
              </a:rPr>
              <a:t>físicas</a:t>
            </a:r>
            <a:r>
              <a:rPr sz="3200" spc="265" dirty="0">
                <a:latin typeface="Arial MT"/>
                <a:cs typeface="Arial MT"/>
              </a:rPr>
              <a:t>   </a:t>
            </a:r>
            <a:r>
              <a:rPr sz="3200" dirty="0">
                <a:latin typeface="Arial MT"/>
                <a:cs typeface="Arial MT"/>
              </a:rPr>
              <a:t>ou</a:t>
            </a:r>
            <a:r>
              <a:rPr sz="3200" spc="260" dirty="0">
                <a:latin typeface="Arial MT"/>
                <a:cs typeface="Arial MT"/>
              </a:rPr>
              <a:t>   </a:t>
            </a:r>
            <a:r>
              <a:rPr sz="3200" spc="-10" dirty="0">
                <a:latin typeface="Arial MT"/>
                <a:cs typeface="Arial MT"/>
              </a:rPr>
              <a:t>jurídicas </a:t>
            </a:r>
            <a:r>
              <a:rPr sz="3200" dirty="0">
                <a:latin typeface="Arial MT"/>
                <a:cs typeface="Arial MT"/>
              </a:rPr>
              <a:t>beneficiárias</a:t>
            </a:r>
            <a:r>
              <a:rPr sz="3200" spc="2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15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isenções,</a:t>
            </a:r>
            <a:r>
              <a:rPr sz="3200" spc="15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incentivos</a:t>
            </a:r>
            <a:r>
              <a:rPr sz="3200" spc="2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15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benefícios</a:t>
            </a:r>
            <a:r>
              <a:rPr sz="3200" spc="20" dirty="0">
                <a:latin typeface="Arial MT"/>
                <a:cs typeface="Arial MT"/>
              </a:rPr>
              <a:t>  </a:t>
            </a:r>
            <a:r>
              <a:rPr sz="3200" dirty="0">
                <a:latin typeface="Arial MT"/>
                <a:cs typeface="Arial MT"/>
              </a:rPr>
              <a:t>fiscais</a:t>
            </a:r>
            <a:r>
              <a:rPr sz="3200" spc="20" dirty="0">
                <a:latin typeface="Arial MT"/>
                <a:cs typeface="Arial MT"/>
              </a:rPr>
              <a:t>  </a:t>
            </a:r>
            <a:r>
              <a:rPr sz="3200" spc="-25" dirty="0">
                <a:latin typeface="Arial MT"/>
                <a:cs typeface="Arial MT"/>
              </a:rPr>
              <a:t>ou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663" y="4072204"/>
            <a:ext cx="8275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51529" algn="l"/>
                <a:tab pos="5188585" algn="l"/>
                <a:tab pos="6732270" algn="l"/>
              </a:tabLst>
            </a:pPr>
            <a:r>
              <a:rPr sz="3200" spc="-20" dirty="0">
                <a:latin typeface="Arial MT"/>
                <a:cs typeface="Arial MT"/>
              </a:rPr>
              <a:t>financeiro-</a:t>
            </a:r>
            <a:r>
              <a:rPr sz="3200" spc="-10" dirty="0">
                <a:latin typeface="Arial MT"/>
                <a:cs typeface="Arial MT"/>
              </a:rPr>
              <a:t>fiscais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relativos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àquele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imposto,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55151" y="4072204"/>
            <a:ext cx="3004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10460" algn="l"/>
              </a:tabLst>
            </a:pPr>
            <a:r>
              <a:rPr sz="3200" spc="-10" dirty="0">
                <a:latin typeface="Arial MT"/>
                <a:cs typeface="Arial MT"/>
              </a:rPr>
              <a:t>concedidos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por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663" y="4463034"/>
            <a:ext cx="10598150" cy="156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prazo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certo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</a:t>
            </a:r>
            <a:r>
              <a:rPr sz="3200" spc="-3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sob</a:t>
            </a:r>
            <a:r>
              <a:rPr sz="3200" spc="-6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condição.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3200">
              <a:latin typeface="Arial MT"/>
              <a:cs typeface="Arial MT"/>
            </a:endParaRPr>
          </a:p>
          <a:p>
            <a:pPr marL="376555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dirty="0">
                <a:latin typeface="Arial MT"/>
                <a:cs typeface="Arial MT"/>
              </a:rPr>
              <a:t>Fundo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Compensação</a:t>
            </a:r>
            <a:r>
              <a:rPr sz="3200" spc="-13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para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benefícios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fiscais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ISS</a:t>
            </a:r>
            <a:r>
              <a:rPr sz="3200" spc="-40" dirty="0">
                <a:latin typeface="Arial MT"/>
                <a:cs typeface="Arial MT"/>
              </a:rPr>
              <a:t> </a:t>
            </a:r>
            <a:r>
              <a:rPr sz="3200" spc="-50" dirty="0">
                <a:latin typeface="Arial MT"/>
                <a:cs typeface="Arial MT"/>
              </a:rPr>
              <a:t>?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680" y="504190"/>
            <a:ext cx="6608445" cy="11817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92580" marR="5080" indent="-1580515">
              <a:lnSpc>
                <a:spcPts val="4310"/>
              </a:lnSpc>
              <a:spcBef>
                <a:spcPts val="645"/>
              </a:spcBef>
            </a:pPr>
            <a:r>
              <a:rPr sz="4000" spc="-10" dirty="0"/>
              <a:t>Fundo</a:t>
            </a:r>
            <a:r>
              <a:rPr sz="4000" spc="-215" dirty="0"/>
              <a:t> </a:t>
            </a:r>
            <a:r>
              <a:rPr sz="4000" dirty="0"/>
              <a:t>de</a:t>
            </a:r>
            <a:r>
              <a:rPr sz="4000" spc="-155" dirty="0"/>
              <a:t> </a:t>
            </a:r>
            <a:r>
              <a:rPr sz="4000" spc="-45" dirty="0"/>
              <a:t>Compensação</a:t>
            </a:r>
            <a:r>
              <a:rPr sz="4000" spc="-180" dirty="0"/>
              <a:t> </a:t>
            </a:r>
            <a:r>
              <a:rPr sz="4000" dirty="0"/>
              <a:t>do</a:t>
            </a:r>
            <a:r>
              <a:rPr sz="4000" spc="-130" dirty="0"/>
              <a:t> </a:t>
            </a:r>
            <a:r>
              <a:rPr sz="4000" spc="-20" dirty="0"/>
              <a:t>ICMS </a:t>
            </a:r>
            <a:r>
              <a:rPr sz="4000" dirty="0"/>
              <a:t>(EC</a:t>
            </a:r>
            <a:r>
              <a:rPr sz="4000" spc="-190" dirty="0"/>
              <a:t> </a:t>
            </a:r>
            <a:r>
              <a:rPr sz="4000" dirty="0"/>
              <a:t>nº</a:t>
            </a:r>
            <a:r>
              <a:rPr sz="4000" spc="-150" dirty="0"/>
              <a:t> </a:t>
            </a:r>
            <a:r>
              <a:rPr sz="4000" spc="-10" dirty="0"/>
              <a:t>132/2023)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048000" y="2145792"/>
            <a:ext cx="8686800" cy="4157979"/>
          </a:xfrm>
          <a:custGeom>
            <a:avLst/>
            <a:gdLst/>
            <a:ahLst/>
            <a:cxnLst/>
            <a:rect l="l" t="t" r="r" b="b"/>
            <a:pathLst>
              <a:path w="8686800" h="4157979">
                <a:moveTo>
                  <a:pt x="8686800" y="0"/>
                </a:moveTo>
                <a:lnTo>
                  <a:pt x="0" y="0"/>
                </a:lnTo>
                <a:lnTo>
                  <a:pt x="0" y="4157472"/>
                </a:lnTo>
                <a:lnTo>
                  <a:pt x="8686800" y="4157472"/>
                </a:lnTo>
                <a:lnTo>
                  <a:pt x="8686800" y="0"/>
                </a:lnTo>
                <a:close/>
              </a:path>
            </a:pathLst>
          </a:custGeom>
          <a:solidFill>
            <a:srgbClr val="D2E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5554" y="2235835"/>
            <a:ext cx="8618855" cy="39319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57860">
              <a:lnSpc>
                <a:spcPct val="100600"/>
              </a:lnSpc>
              <a:spcBef>
                <a:spcPts val="80"/>
              </a:spcBef>
            </a:pP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O</a:t>
            </a:r>
            <a:r>
              <a:rPr sz="3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que</a:t>
            </a:r>
            <a:r>
              <a:rPr sz="3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é</a:t>
            </a:r>
            <a:r>
              <a:rPr sz="3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o</a:t>
            </a:r>
            <a:r>
              <a:rPr sz="32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Fundo</a:t>
            </a:r>
            <a:r>
              <a:rPr sz="3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de</a:t>
            </a:r>
            <a:r>
              <a:rPr sz="3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1F1F"/>
                </a:solidFill>
                <a:latin typeface="Calibri"/>
                <a:cs typeface="Calibri"/>
              </a:rPr>
              <a:t>Compensação</a:t>
            </a:r>
            <a:r>
              <a:rPr sz="32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de</a:t>
            </a:r>
            <a:r>
              <a:rPr sz="3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1F1F"/>
                </a:solidFill>
                <a:latin typeface="Calibri"/>
                <a:cs typeface="Calibri"/>
              </a:rPr>
              <a:t>benefícios fiscais?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840"/>
              </a:spcBef>
            </a:pPr>
            <a:r>
              <a:rPr sz="3200" dirty="0">
                <a:solidFill>
                  <a:srgbClr val="1F1F1F"/>
                </a:solidFill>
                <a:latin typeface="Arial MT"/>
                <a:cs typeface="Arial MT"/>
              </a:rPr>
              <a:t>§</a:t>
            </a:r>
            <a:r>
              <a:rPr sz="3200" spc="-225" dirty="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2º</a:t>
            </a:r>
            <a:r>
              <a:rPr sz="3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Os</a:t>
            </a:r>
            <a:r>
              <a:rPr sz="3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recursos</a:t>
            </a:r>
            <a:r>
              <a:rPr sz="3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do</a:t>
            </a:r>
            <a:r>
              <a:rPr sz="3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Fundo</a:t>
            </a:r>
            <a:r>
              <a:rPr sz="32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de</a:t>
            </a:r>
            <a:r>
              <a:rPr sz="3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Compensação</a:t>
            </a:r>
            <a:r>
              <a:rPr sz="3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1F1F1F"/>
                </a:solidFill>
                <a:latin typeface="Calibri"/>
                <a:cs typeface="Calibri"/>
              </a:rPr>
              <a:t>de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Benefícios</a:t>
            </a:r>
            <a:r>
              <a:rPr sz="3200" spc="-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1F1F"/>
                </a:solidFill>
                <a:latin typeface="Calibri"/>
                <a:cs typeface="Calibri"/>
              </a:rPr>
              <a:t>Fiscais</a:t>
            </a:r>
            <a:r>
              <a:rPr sz="3200" spc="-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serão</a:t>
            </a:r>
            <a:r>
              <a:rPr sz="3200" spc="-12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utilizados</a:t>
            </a:r>
            <a:r>
              <a:rPr sz="3200" spc="-8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para</a:t>
            </a:r>
            <a:r>
              <a:rPr sz="3200" spc="-11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compensar</a:t>
            </a:r>
            <a:r>
              <a:rPr sz="3200" spc="-114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040C28"/>
                </a:solidFill>
                <a:latin typeface="Calibri"/>
                <a:cs typeface="Calibri"/>
              </a:rPr>
              <a:t>a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redução</a:t>
            </a:r>
            <a:r>
              <a:rPr sz="3200" spc="-6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do</a:t>
            </a:r>
            <a:r>
              <a:rPr sz="3200" spc="-6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nível</a:t>
            </a:r>
            <a:r>
              <a:rPr sz="3200" spc="-5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de</a:t>
            </a:r>
            <a:r>
              <a:rPr sz="3200" spc="-4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benefícios</a:t>
            </a:r>
            <a:r>
              <a:rPr sz="3200" spc="-5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onerosos</a:t>
            </a:r>
            <a:r>
              <a:rPr sz="3200" spc="-6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do</a:t>
            </a:r>
            <a:r>
              <a:rPr sz="3200" spc="-5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0C28"/>
                </a:solidFill>
                <a:latin typeface="Calibri"/>
                <a:cs typeface="Calibri"/>
              </a:rPr>
              <a:t>imposto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previsto</a:t>
            </a:r>
            <a:r>
              <a:rPr sz="3200" spc="-7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no</a:t>
            </a:r>
            <a:r>
              <a:rPr sz="3200" spc="-6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art.</a:t>
            </a:r>
            <a:r>
              <a:rPr sz="3200" spc="-5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155,</a:t>
            </a:r>
            <a:r>
              <a:rPr sz="3200" spc="-6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II,</a:t>
            </a:r>
            <a:r>
              <a:rPr sz="3200" spc="-7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da</a:t>
            </a:r>
            <a:r>
              <a:rPr sz="3200" spc="-4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Constituição</a:t>
            </a:r>
            <a:r>
              <a:rPr sz="3200" spc="-4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40C28"/>
                </a:solidFill>
                <a:latin typeface="Calibri"/>
                <a:cs typeface="Calibri"/>
              </a:rPr>
              <a:t>Federal,</a:t>
            </a:r>
            <a:r>
              <a:rPr sz="3200" spc="-8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40C28"/>
                </a:solidFill>
                <a:latin typeface="Calibri"/>
                <a:cs typeface="Calibri"/>
              </a:rPr>
              <a:t>na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forma</a:t>
            </a:r>
            <a:r>
              <a:rPr sz="3200" spc="-2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do</a:t>
            </a:r>
            <a:r>
              <a:rPr sz="3200" spc="-3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Arial MT"/>
                <a:cs typeface="Arial MT"/>
              </a:rPr>
              <a:t>§</a:t>
            </a:r>
            <a:r>
              <a:rPr sz="3200" spc="-204" dirty="0">
                <a:solidFill>
                  <a:srgbClr val="040C28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1º</a:t>
            </a:r>
            <a:r>
              <a:rPr sz="3200" spc="-40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40C28"/>
                </a:solidFill>
                <a:latin typeface="Calibri"/>
                <a:cs typeface="Calibri"/>
              </a:rPr>
              <a:t>do</a:t>
            </a:r>
            <a:r>
              <a:rPr sz="3200" spc="-35" dirty="0">
                <a:solidFill>
                  <a:srgbClr val="040C28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40C28"/>
                </a:solidFill>
                <a:latin typeface="Calibri"/>
                <a:cs typeface="Calibri"/>
              </a:rPr>
              <a:t>art</a:t>
            </a:r>
            <a:r>
              <a:rPr sz="3200" spc="-20" dirty="0">
                <a:solidFill>
                  <a:srgbClr val="1F1F1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2286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489" y="577342"/>
            <a:ext cx="54470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3A3B49"/>
                </a:solidFill>
                <a:latin typeface="Verdana"/>
                <a:cs typeface="Verdana"/>
              </a:rPr>
              <a:t>O</a:t>
            </a:r>
            <a:r>
              <a:rPr sz="4000" b="1" spc="-290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105" dirty="0">
                <a:solidFill>
                  <a:srgbClr val="3A3B49"/>
                </a:solidFill>
                <a:latin typeface="Verdana"/>
                <a:cs typeface="Verdana"/>
              </a:rPr>
              <a:t>que</a:t>
            </a:r>
            <a:r>
              <a:rPr sz="4000" b="1" spc="-235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90" dirty="0">
                <a:solidFill>
                  <a:srgbClr val="3A3B49"/>
                </a:solidFill>
                <a:latin typeface="Verdana"/>
                <a:cs typeface="Verdana"/>
              </a:rPr>
              <a:t>mudou</a:t>
            </a:r>
            <a:r>
              <a:rPr sz="4000" b="1" spc="-245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40" dirty="0">
                <a:solidFill>
                  <a:srgbClr val="3A3B49"/>
                </a:solidFill>
                <a:latin typeface="Verdana"/>
                <a:cs typeface="Verdana"/>
              </a:rPr>
              <a:t>com</a:t>
            </a:r>
            <a:r>
              <a:rPr sz="4000" b="1" spc="-254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110" dirty="0">
                <a:solidFill>
                  <a:srgbClr val="3A3B49"/>
                </a:solidFill>
                <a:latin typeface="Verdana"/>
                <a:cs typeface="Verdana"/>
              </a:rPr>
              <a:t>a </a:t>
            </a:r>
            <a:r>
              <a:rPr sz="4000" b="1" spc="-170" dirty="0">
                <a:solidFill>
                  <a:srgbClr val="3A3B49"/>
                </a:solidFill>
                <a:latin typeface="Verdana"/>
                <a:cs typeface="Verdana"/>
              </a:rPr>
              <a:t>nova</a:t>
            </a:r>
            <a:r>
              <a:rPr sz="4000" b="1" spc="-229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170" dirty="0">
                <a:solidFill>
                  <a:srgbClr val="3A3B49"/>
                </a:solidFill>
                <a:latin typeface="Verdana"/>
                <a:cs typeface="Verdana"/>
              </a:rPr>
              <a:t>lei</a:t>
            </a:r>
            <a:r>
              <a:rPr sz="4000" b="1" spc="-229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75" dirty="0">
                <a:solidFill>
                  <a:srgbClr val="3A3B49"/>
                </a:solidFill>
                <a:latin typeface="Verdana"/>
                <a:cs typeface="Verdana"/>
              </a:rPr>
              <a:t>do</a:t>
            </a:r>
            <a:r>
              <a:rPr sz="4000" b="1" spc="-225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434" dirty="0">
                <a:solidFill>
                  <a:srgbClr val="3A3B49"/>
                </a:solidFill>
                <a:latin typeface="Verdana"/>
                <a:cs typeface="Verdana"/>
              </a:rPr>
              <a:t>ISS?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2145792"/>
            <a:ext cx="8686800" cy="4157979"/>
          </a:xfrm>
          <a:custGeom>
            <a:avLst/>
            <a:gdLst/>
            <a:ahLst/>
            <a:cxnLst/>
            <a:rect l="l" t="t" r="r" b="b"/>
            <a:pathLst>
              <a:path w="8686800" h="4157979">
                <a:moveTo>
                  <a:pt x="8686800" y="0"/>
                </a:moveTo>
                <a:lnTo>
                  <a:pt x="0" y="0"/>
                </a:lnTo>
                <a:lnTo>
                  <a:pt x="0" y="4157472"/>
                </a:lnTo>
                <a:lnTo>
                  <a:pt x="8686800" y="4157472"/>
                </a:lnTo>
                <a:lnTo>
                  <a:pt x="8686800" y="0"/>
                </a:lnTo>
                <a:close/>
              </a:path>
            </a:pathLst>
          </a:custGeom>
          <a:solidFill>
            <a:srgbClr val="D2E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A</a:t>
            </a:r>
            <a:r>
              <a:rPr spc="-260"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Lei</a:t>
            </a:r>
            <a:r>
              <a:rPr u="sng" spc="-2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sng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Complementar</a:t>
            </a:r>
            <a:r>
              <a:rPr u="sng" spc="-2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sng" spc="-2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n.º</a:t>
            </a:r>
            <a:r>
              <a:rPr u="sng" spc="-2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sng" spc="-4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175</a:t>
            </a:r>
            <a:r>
              <a:rPr spc="-445" dirty="0"/>
              <a:t>,</a:t>
            </a:r>
            <a:r>
              <a:rPr spc="-254" dirty="0"/>
              <a:t> </a:t>
            </a:r>
            <a:r>
              <a:rPr spc="-10" dirty="0"/>
              <a:t>sancionada </a:t>
            </a:r>
            <a:r>
              <a:rPr spc="150" dirty="0"/>
              <a:t>em</a:t>
            </a:r>
            <a:r>
              <a:rPr spc="-210" dirty="0"/>
              <a:t> </a:t>
            </a:r>
            <a:r>
              <a:rPr spc="-240" dirty="0"/>
              <a:t>23 </a:t>
            </a:r>
            <a:r>
              <a:rPr spc="95" dirty="0"/>
              <a:t>de</a:t>
            </a:r>
            <a:r>
              <a:rPr spc="-204" dirty="0"/>
              <a:t> </a:t>
            </a:r>
            <a:r>
              <a:rPr dirty="0"/>
              <a:t>setembro</a:t>
            </a:r>
            <a:r>
              <a:rPr spc="-190" dirty="0"/>
              <a:t> </a:t>
            </a:r>
            <a:r>
              <a:rPr spc="95" dirty="0"/>
              <a:t>de</a:t>
            </a:r>
            <a:r>
              <a:rPr spc="-204" dirty="0"/>
              <a:t> </a:t>
            </a:r>
            <a:r>
              <a:rPr spc="-165" dirty="0"/>
              <a:t>2020,</a:t>
            </a:r>
            <a:r>
              <a:rPr spc="-270" dirty="0"/>
              <a:t> </a:t>
            </a:r>
            <a:r>
              <a:rPr dirty="0"/>
              <a:t>alterou</a:t>
            </a:r>
            <a:r>
              <a:rPr spc="-204" dirty="0"/>
              <a:t> </a:t>
            </a:r>
            <a:r>
              <a:rPr spc="90" dirty="0"/>
              <a:t>uma </a:t>
            </a:r>
            <a:r>
              <a:rPr spc="-40" dirty="0"/>
              <a:t>série</a:t>
            </a:r>
            <a:r>
              <a:rPr spc="-250" dirty="0"/>
              <a:t> </a:t>
            </a:r>
            <a:r>
              <a:rPr spc="75" dirty="0"/>
              <a:t>de</a:t>
            </a:r>
            <a:r>
              <a:rPr spc="-229" dirty="0"/>
              <a:t> </a:t>
            </a:r>
            <a:r>
              <a:rPr spc="-25" dirty="0"/>
              <a:t>regras</a:t>
            </a:r>
            <a:r>
              <a:rPr spc="-250" dirty="0"/>
              <a:t> </a:t>
            </a:r>
            <a:r>
              <a:rPr dirty="0"/>
              <a:t>sobre</a:t>
            </a:r>
            <a:r>
              <a:rPr spc="-229" dirty="0"/>
              <a:t> </a:t>
            </a:r>
            <a:r>
              <a:rPr spc="55" dirty="0"/>
              <a:t>o</a:t>
            </a:r>
            <a:r>
              <a:rPr spc="-250" dirty="0"/>
              <a:t> </a:t>
            </a:r>
            <a:r>
              <a:rPr spc="65" dirty="0"/>
              <a:t>recolhimento</a:t>
            </a:r>
            <a:r>
              <a:rPr spc="-229" dirty="0"/>
              <a:t> </a:t>
            </a:r>
            <a:r>
              <a:rPr spc="90" dirty="0"/>
              <a:t>do </a:t>
            </a:r>
            <a:r>
              <a:rPr spc="-290" dirty="0"/>
              <a:t>ISS</a:t>
            </a:r>
            <a:r>
              <a:rPr spc="-229" dirty="0"/>
              <a:t> </a:t>
            </a:r>
            <a:r>
              <a:rPr spc="95" dirty="0"/>
              <a:t>no</a:t>
            </a:r>
            <a:r>
              <a:rPr spc="-215" dirty="0"/>
              <a:t> </a:t>
            </a:r>
            <a:r>
              <a:rPr spc="-80" dirty="0"/>
              <a:t>Brasil.</a:t>
            </a:r>
            <a:r>
              <a:rPr spc="-240" dirty="0"/>
              <a:t> </a:t>
            </a:r>
            <a:r>
              <a:rPr spc="105" dirty="0"/>
              <a:t>A</a:t>
            </a:r>
            <a:r>
              <a:rPr spc="-204" dirty="0"/>
              <a:t> </a:t>
            </a:r>
            <a:r>
              <a:rPr dirty="0"/>
              <a:t>principal</a:t>
            </a:r>
            <a:r>
              <a:rPr spc="-215" dirty="0"/>
              <a:t> </a:t>
            </a:r>
            <a:r>
              <a:rPr dirty="0"/>
              <a:t>alteração</a:t>
            </a:r>
            <a:r>
              <a:rPr spc="-215" dirty="0"/>
              <a:t> </a:t>
            </a:r>
            <a:r>
              <a:rPr dirty="0"/>
              <a:t>é</a:t>
            </a:r>
            <a:r>
              <a:rPr spc="-215" dirty="0"/>
              <a:t> </a:t>
            </a:r>
            <a:r>
              <a:rPr spc="70" dirty="0"/>
              <a:t>que </a:t>
            </a:r>
            <a:r>
              <a:rPr spc="-10" dirty="0"/>
              <a:t>para</a:t>
            </a:r>
            <a:r>
              <a:rPr spc="-270" dirty="0"/>
              <a:t> </a:t>
            </a:r>
            <a:r>
              <a:rPr spc="50" dirty="0"/>
              <a:t>alguns</a:t>
            </a:r>
            <a:r>
              <a:rPr spc="-290" dirty="0"/>
              <a:t> </a:t>
            </a:r>
            <a:r>
              <a:rPr spc="55" dirty="0"/>
              <a:t>segmentos</a:t>
            </a:r>
            <a:r>
              <a:rPr spc="-265" dirty="0"/>
              <a:t> </a:t>
            </a:r>
            <a:r>
              <a:rPr spc="55" dirty="0"/>
              <a:t>o</a:t>
            </a:r>
            <a:r>
              <a:rPr spc="-265" dirty="0"/>
              <a:t> </a:t>
            </a:r>
            <a:r>
              <a:rPr spc="65" dirty="0"/>
              <a:t>imposto</a:t>
            </a:r>
            <a:r>
              <a:rPr spc="-250" dirty="0"/>
              <a:t> </a:t>
            </a:r>
            <a:r>
              <a:rPr spc="-30" dirty="0"/>
              <a:t>passa</a:t>
            </a:r>
            <a:r>
              <a:rPr spc="-290" dirty="0"/>
              <a:t> </a:t>
            </a:r>
            <a:r>
              <a:rPr spc="-50" dirty="0"/>
              <a:t>a </a:t>
            </a:r>
            <a:r>
              <a:rPr spc="-75" dirty="0"/>
              <a:t>ser</a:t>
            </a:r>
            <a:r>
              <a:rPr spc="-190" dirty="0"/>
              <a:t> </a:t>
            </a:r>
            <a:r>
              <a:rPr dirty="0"/>
              <a:t>recolhido</a:t>
            </a:r>
            <a:r>
              <a:rPr spc="-180" dirty="0"/>
              <a:t> </a:t>
            </a:r>
            <a:r>
              <a:rPr spc="95" dirty="0"/>
              <a:t>no</a:t>
            </a:r>
            <a:r>
              <a:rPr spc="-185" dirty="0"/>
              <a:t> </a:t>
            </a:r>
            <a:r>
              <a:rPr spc="90" dirty="0"/>
              <a:t>município</a:t>
            </a:r>
            <a:r>
              <a:rPr spc="-190" dirty="0"/>
              <a:t> </a:t>
            </a:r>
            <a:r>
              <a:rPr spc="114" dirty="0"/>
              <a:t>do</a:t>
            </a:r>
            <a:r>
              <a:rPr spc="-190" dirty="0"/>
              <a:t> </a:t>
            </a:r>
            <a:r>
              <a:rPr spc="45" dirty="0"/>
              <a:t>tomador </a:t>
            </a:r>
            <a:r>
              <a:rPr spc="-40" dirty="0"/>
              <a:t>(contratante)</a:t>
            </a:r>
            <a:r>
              <a:rPr spc="-260" dirty="0"/>
              <a:t> </a:t>
            </a:r>
            <a:r>
              <a:rPr dirty="0"/>
              <a:t>dos</a:t>
            </a:r>
            <a:r>
              <a:rPr spc="-220" dirty="0"/>
              <a:t> </a:t>
            </a:r>
            <a:r>
              <a:rPr spc="-85" dirty="0"/>
              <a:t>serviços,</a:t>
            </a:r>
            <a:r>
              <a:rPr spc="-225" dirty="0"/>
              <a:t> </a:t>
            </a:r>
            <a:r>
              <a:rPr dirty="0"/>
              <a:t>e</a:t>
            </a:r>
            <a:r>
              <a:rPr spc="-225" dirty="0"/>
              <a:t> </a:t>
            </a:r>
            <a:r>
              <a:rPr spc="55" dirty="0"/>
              <a:t>não</a:t>
            </a:r>
            <a:r>
              <a:rPr spc="-235" dirty="0"/>
              <a:t> </a:t>
            </a:r>
            <a:r>
              <a:rPr dirty="0"/>
              <a:t>mais</a:t>
            </a:r>
            <a:r>
              <a:rPr spc="-225" dirty="0"/>
              <a:t> </a:t>
            </a:r>
            <a:r>
              <a:rPr spc="-25" dirty="0"/>
              <a:t>na </a:t>
            </a:r>
            <a:r>
              <a:rPr dirty="0"/>
              <a:t>cidade-sede</a:t>
            </a:r>
            <a:r>
              <a:rPr spc="-110" dirty="0"/>
              <a:t> </a:t>
            </a:r>
            <a:r>
              <a:rPr spc="55" dirty="0"/>
              <a:t>da</a:t>
            </a:r>
            <a:r>
              <a:rPr spc="-110" dirty="0"/>
              <a:t> </a:t>
            </a:r>
            <a:r>
              <a:rPr dirty="0"/>
              <a:t>empresa</a:t>
            </a:r>
            <a:r>
              <a:rPr spc="-110" dirty="0"/>
              <a:t> </a:t>
            </a:r>
            <a:r>
              <a:rPr spc="-10" dirty="0"/>
              <a:t>prestadora.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87196"/>
            <a:ext cx="2563367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489" y="577342"/>
            <a:ext cx="54470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3A3B49"/>
                </a:solidFill>
                <a:latin typeface="Verdana"/>
                <a:cs typeface="Verdana"/>
              </a:rPr>
              <a:t>O</a:t>
            </a:r>
            <a:r>
              <a:rPr sz="4000" b="1" spc="-290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105" dirty="0">
                <a:solidFill>
                  <a:srgbClr val="3A3B49"/>
                </a:solidFill>
                <a:latin typeface="Verdana"/>
                <a:cs typeface="Verdana"/>
              </a:rPr>
              <a:t>que</a:t>
            </a:r>
            <a:r>
              <a:rPr sz="4000" b="1" spc="-235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90" dirty="0">
                <a:solidFill>
                  <a:srgbClr val="3A3B49"/>
                </a:solidFill>
                <a:latin typeface="Verdana"/>
                <a:cs typeface="Verdana"/>
              </a:rPr>
              <a:t>mudou</a:t>
            </a:r>
            <a:r>
              <a:rPr sz="4000" b="1" spc="-245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40" dirty="0">
                <a:solidFill>
                  <a:srgbClr val="3A3B49"/>
                </a:solidFill>
                <a:latin typeface="Verdana"/>
                <a:cs typeface="Verdana"/>
              </a:rPr>
              <a:t>com</a:t>
            </a:r>
            <a:r>
              <a:rPr sz="4000" b="1" spc="-254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110" dirty="0">
                <a:solidFill>
                  <a:srgbClr val="3A3B49"/>
                </a:solidFill>
                <a:latin typeface="Verdana"/>
                <a:cs typeface="Verdana"/>
              </a:rPr>
              <a:t>a </a:t>
            </a:r>
            <a:r>
              <a:rPr sz="4000" b="1" spc="-170" dirty="0">
                <a:solidFill>
                  <a:srgbClr val="3A3B49"/>
                </a:solidFill>
                <a:latin typeface="Verdana"/>
                <a:cs typeface="Verdana"/>
              </a:rPr>
              <a:t>nova</a:t>
            </a:r>
            <a:r>
              <a:rPr sz="4000" b="1" spc="-229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170" dirty="0">
                <a:solidFill>
                  <a:srgbClr val="3A3B49"/>
                </a:solidFill>
                <a:latin typeface="Verdana"/>
                <a:cs typeface="Verdana"/>
              </a:rPr>
              <a:t>lei</a:t>
            </a:r>
            <a:r>
              <a:rPr sz="4000" b="1" spc="-229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75" dirty="0">
                <a:solidFill>
                  <a:srgbClr val="3A3B49"/>
                </a:solidFill>
                <a:latin typeface="Verdana"/>
                <a:cs typeface="Verdana"/>
              </a:rPr>
              <a:t>do</a:t>
            </a:r>
            <a:r>
              <a:rPr sz="4000" b="1" spc="-225" dirty="0">
                <a:solidFill>
                  <a:srgbClr val="3A3B49"/>
                </a:solidFill>
                <a:latin typeface="Verdana"/>
                <a:cs typeface="Verdana"/>
              </a:rPr>
              <a:t> </a:t>
            </a:r>
            <a:r>
              <a:rPr sz="4000" b="1" spc="-434" dirty="0">
                <a:solidFill>
                  <a:srgbClr val="3A3B49"/>
                </a:solidFill>
                <a:latin typeface="Verdana"/>
                <a:cs typeface="Verdana"/>
              </a:rPr>
              <a:t>ISS?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2145792"/>
            <a:ext cx="8686800" cy="4157979"/>
          </a:xfrm>
          <a:custGeom>
            <a:avLst/>
            <a:gdLst/>
            <a:ahLst/>
            <a:cxnLst/>
            <a:rect l="l" t="t" r="r" b="b"/>
            <a:pathLst>
              <a:path w="8686800" h="4157979">
                <a:moveTo>
                  <a:pt x="8686800" y="0"/>
                </a:moveTo>
                <a:lnTo>
                  <a:pt x="0" y="0"/>
                </a:lnTo>
                <a:lnTo>
                  <a:pt x="0" y="4157472"/>
                </a:lnTo>
                <a:lnTo>
                  <a:pt x="8686800" y="4157472"/>
                </a:lnTo>
                <a:lnTo>
                  <a:pt x="8686800" y="0"/>
                </a:lnTo>
                <a:close/>
              </a:path>
            </a:pathLst>
          </a:custGeom>
          <a:solidFill>
            <a:srgbClr val="D2E2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A</a:t>
            </a:r>
            <a:r>
              <a:rPr spc="-260" dirty="0"/>
              <a:t>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Lei</a:t>
            </a:r>
            <a:r>
              <a:rPr u="sng" spc="-2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sng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Complementar</a:t>
            </a:r>
            <a:r>
              <a:rPr u="sng" spc="-2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sng" spc="-2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n.º</a:t>
            </a:r>
            <a:r>
              <a:rPr u="sng" spc="-2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u="sng" spc="-4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175</a:t>
            </a:r>
            <a:r>
              <a:rPr spc="-445" dirty="0"/>
              <a:t>,</a:t>
            </a:r>
            <a:r>
              <a:rPr spc="-254" dirty="0"/>
              <a:t> </a:t>
            </a:r>
            <a:r>
              <a:rPr spc="-10" dirty="0"/>
              <a:t>sancionada </a:t>
            </a:r>
            <a:r>
              <a:rPr spc="150" dirty="0"/>
              <a:t>em</a:t>
            </a:r>
            <a:r>
              <a:rPr spc="-210" dirty="0"/>
              <a:t> </a:t>
            </a:r>
            <a:r>
              <a:rPr spc="-240" dirty="0"/>
              <a:t>23 </a:t>
            </a:r>
            <a:r>
              <a:rPr spc="95" dirty="0"/>
              <a:t>de</a:t>
            </a:r>
            <a:r>
              <a:rPr spc="-204" dirty="0"/>
              <a:t> </a:t>
            </a:r>
            <a:r>
              <a:rPr dirty="0"/>
              <a:t>setembro</a:t>
            </a:r>
            <a:r>
              <a:rPr spc="-190" dirty="0"/>
              <a:t> </a:t>
            </a:r>
            <a:r>
              <a:rPr spc="95" dirty="0"/>
              <a:t>de</a:t>
            </a:r>
            <a:r>
              <a:rPr spc="-204" dirty="0"/>
              <a:t> </a:t>
            </a:r>
            <a:r>
              <a:rPr spc="-165" dirty="0"/>
              <a:t>2020,</a:t>
            </a:r>
            <a:r>
              <a:rPr spc="-270" dirty="0"/>
              <a:t> </a:t>
            </a:r>
            <a:r>
              <a:rPr dirty="0"/>
              <a:t>alterou</a:t>
            </a:r>
            <a:r>
              <a:rPr spc="-204" dirty="0"/>
              <a:t> </a:t>
            </a:r>
            <a:r>
              <a:rPr spc="90" dirty="0"/>
              <a:t>uma </a:t>
            </a:r>
            <a:r>
              <a:rPr spc="-40" dirty="0"/>
              <a:t>série</a:t>
            </a:r>
            <a:r>
              <a:rPr spc="-250" dirty="0"/>
              <a:t> </a:t>
            </a:r>
            <a:r>
              <a:rPr spc="75" dirty="0"/>
              <a:t>de</a:t>
            </a:r>
            <a:r>
              <a:rPr spc="-229" dirty="0"/>
              <a:t> </a:t>
            </a:r>
            <a:r>
              <a:rPr spc="-25" dirty="0"/>
              <a:t>regras</a:t>
            </a:r>
            <a:r>
              <a:rPr spc="-250" dirty="0"/>
              <a:t> </a:t>
            </a:r>
            <a:r>
              <a:rPr dirty="0"/>
              <a:t>sobre</a:t>
            </a:r>
            <a:r>
              <a:rPr spc="-229" dirty="0"/>
              <a:t> </a:t>
            </a:r>
            <a:r>
              <a:rPr spc="55" dirty="0"/>
              <a:t>o</a:t>
            </a:r>
            <a:r>
              <a:rPr spc="-250" dirty="0"/>
              <a:t> </a:t>
            </a:r>
            <a:r>
              <a:rPr spc="65" dirty="0"/>
              <a:t>recolhimento</a:t>
            </a:r>
            <a:r>
              <a:rPr spc="-229" dirty="0"/>
              <a:t> </a:t>
            </a:r>
            <a:r>
              <a:rPr spc="90" dirty="0"/>
              <a:t>do </a:t>
            </a:r>
            <a:r>
              <a:rPr spc="-290" dirty="0"/>
              <a:t>ISS</a:t>
            </a:r>
            <a:r>
              <a:rPr spc="-229" dirty="0"/>
              <a:t> </a:t>
            </a:r>
            <a:r>
              <a:rPr spc="95" dirty="0"/>
              <a:t>no</a:t>
            </a:r>
            <a:r>
              <a:rPr spc="-215" dirty="0"/>
              <a:t> </a:t>
            </a:r>
            <a:r>
              <a:rPr spc="-80" dirty="0"/>
              <a:t>Brasil.</a:t>
            </a:r>
            <a:r>
              <a:rPr spc="-240" dirty="0"/>
              <a:t> </a:t>
            </a:r>
            <a:r>
              <a:rPr spc="105" dirty="0"/>
              <a:t>A</a:t>
            </a:r>
            <a:r>
              <a:rPr spc="-204" dirty="0"/>
              <a:t> </a:t>
            </a:r>
            <a:r>
              <a:rPr dirty="0"/>
              <a:t>principal</a:t>
            </a:r>
            <a:r>
              <a:rPr spc="-215" dirty="0"/>
              <a:t> </a:t>
            </a:r>
            <a:r>
              <a:rPr dirty="0"/>
              <a:t>alteração</a:t>
            </a:r>
            <a:r>
              <a:rPr spc="-215" dirty="0"/>
              <a:t> </a:t>
            </a:r>
            <a:r>
              <a:rPr dirty="0"/>
              <a:t>é</a:t>
            </a:r>
            <a:r>
              <a:rPr spc="-215" dirty="0"/>
              <a:t> </a:t>
            </a:r>
            <a:r>
              <a:rPr spc="70" dirty="0"/>
              <a:t>que </a:t>
            </a:r>
            <a:r>
              <a:rPr spc="-10" dirty="0"/>
              <a:t>para</a:t>
            </a:r>
            <a:r>
              <a:rPr spc="-270" dirty="0"/>
              <a:t> </a:t>
            </a:r>
            <a:r>
              <a:rPr spc="50" dirty="0"/>
              <a:t>alguns</a:t>
            </a:r>
            <a:r>
              <a:rPr spc="-290" dirty="0"/>
              <a:t> </a:t>
            </a:r>
            <a:r>
              <a:rPr spc="55" dirty="0"/>
              <a:t>segmentos</a:t>
            </a:r>
            <a:r>
              <a:rPr spc="-265" dirty="0"/>
              <a:t> </a:t>
            </a:r>
            <a:r>
              <a:rPr spc="55" dirty="0"/>
              <a:t>o</a:t>
            </a:r>
            <a:r>
              <a:rPr spc="-265" dirty="0"/>
              <a:t> </a:t>
            </a:r>
            <a:r>
              <a:rPr spc="65" dirty="0"/>
              <a:t>imposto</a:t>
            </a:r>
            <a:r>
              <a:rPr spc="-250" dirty="0"/>
              <a:t> </a:t>
            </a:r>
            <a:r>
              <a:rPr spc="-30" dirty="0"/>
              <a:t>passa</a:t>
            </a:r>
            <a:r>
              <a:rPr spc="-290" dirty="0"/>
              <a:t> </a:t>
            </a:r>
            <a:r>
              <a:rPr spc="-50" dirty="0"/>
              <a:t>a </a:t>
            </a:r>
            <a:r>
              <a:rPr spc="-75" dirty="0"/>
              <a:t>ser</a:t>
            </a:r>
            <a:r>
              <a:rPr spc="-190" dirty="0"/>
              <a:t> </a:t>
            </a:r>
            <a:r>
              <a:rPr dirty="0"/>
              <a:t>recolhido</a:t>
            </a:r>
            <a:r>
              <a:rPr spc="-180" dirty="0"/>
              <a:t> </a:t>
            </a:r>
            <a:r>
              <a:rPr spc="95" dirty="0"/>
              <a:t>no</a:t>
            </a:r>
            <a:r>
              <a:rPr spc="-185" dirty="0"/>
              <a:t> </a:t>
            </a:r>
            <a:r>
              <a:rPr spc="90" dirty="0"/>
              <a:t>município</a:t>
            </a:r>
            <a:r>
              <a:rPr spc="-190" dirty="0"/>
              <a:t> </a:t>
            </a:r>
            <a:r>
              <a:rPr spc="114" dirty="0"/>
              <a:t>do</a:t>
            </a:r>
            <a:r>
              <a:rPr spc="-190" dirty="0"/>
              <a:t> </a:t>
            </a:r>
            <a:r>
              <a:rPr spc="45" dirty="0"/>
              <a:t>tomador </a:t>
            </a:r>
            <a:r>
              <a:rPr spc="-40" dirty="0"/>
              <a:t>(contratante)</a:t>
            </a:r>
            <a:r>
              <a:rPr spc="-260" dirty="0"/>
              <a:t> </a:t>
            </a:r>
            <a:r>
              <a:rPr dirty="0"/>
              <a:t>dos</a:t>
            </a:r>
            <a:r>
              <a:rPr spc="-220" dirty="0"/>
              <a:t> </a:t>
            </a:r>
            <a:r>
              <a:rPr spc="-85" dirty="0"/>
              <a:t>serviços,</a:t>
            </a:r>
            <a:r>
              <a:rPr spc="-225" dirty="0"/>
              <a:t> </a:t>
            </a:r>
            <a:r>
              <a:rPr dirty="0"/>
              <a:t>e</a:t>
            </a:r>
            <a:r>
              <a:rPr spc="-225" dirty="0"/>
              <a:t> </a:t>
            </a:r>
            <a:r>
              <a:rPr spc="55" dirty="0"/>
              <a:t>não</a:t>
            </a:r>
            <a:r>
              <a:rPr spc="-235" dirty="0"/>
              <a:t> </a:t>
            </a:r>
            <a:r>
              <a:rPr dirty="0"/>
              <a:t>mais</a:t>
            </a:r>
            <a:r>
              <a:rPr spc="-225" dirty="0"/>
              <a:t> </a:t>
            </a:r>
            <a:r>
              <a:rPr spc="-25" dirty="0"/>
              <a:t>na </a:t>
            </a:r>
            <a:r>
              <a:rPr dirty="0"/>
              <a:t>cidade-sede</a:t>
            </a:r>
            <a:r>
              <a:rPr spc="-110" dirty="0"/>
              <a:t> </a:t>
            </a:r>
            <a:r>
              <a:rPr spc="55" dirty="0"/>
              <a:t>da</a:t>
            </a:r>
            <a:r>
              <a:rPr spc="-110" dirty="0"/>
              <a:t> </a:t>
            </a:r>
            <a:r>
              <a:rPr dirty="0"/>
              <a:t>empresa</a:t>
            </a:r>
            <a:r>
              <a:rPr spc="-110" dirty="0"/>
              <a:t> </a:t>
            </a:r>
            <a:r>
              <a:rPr spc="-10" dirty="0"/>
              <a:t>prestadora.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87196"/>
            <a:ext cx="2563367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5499" y="-7398"/>
            <a:ext cx="12191999" cy="6857997"/>
            <a:chOff x="0" y="0"/>
            <a:chExt cx="12191999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41119"/>
              <a:ext cx="6349365" cy="4140835"/>
            </a:xfrm>
            <a:custGeom>
              <a:avLst/>
              <a:gdLst/>
              <a:ahLst/>
              <a:cxnLst/>
              <a:rect l="l" t="t" r="r" b="b"/>
              <a:pathLst>
                <a:path w="6349365" h="4140835">
                  <a:moveTo>
                    <a:pt x="6348984" y="0"/>
                  </a:moveTo>
                  <a:lnTo>
                    <a:pt x="0" y="0"/>
                  </a:lnTo>
                  <a:lnTo>
                    <a:pt x="0" y="4140708"/>
                  </a:lnTo>
                  <a:lnTo>
                    <a:pt x="6348984" y="4140708"/>
                  </a:lnTo>
                  <a:lnTo>
                    <a:pt x="63489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1163" y="2895600"/>
              <a:ext cx="4175760" cy="0"/>
            </a:xfrm>
            <a:custGeom>
              <a:avLst/>
              <a:gdLst/>
              <a:ahLst/>
              <a:cxnLst/>
              <a:rect l="l" t="t" r="r" b="b"/>
              <a:pathLst>
                <a:path w="4175760">
                  <a:moveTo>
                    <a:pt x="0" y="0"/>
                  </a:moveTo>
                  <a:lnTo>
                    <a:pt x="4175760" y="0"/>
                  </a:lnTo>
                </a:path>
              </a:pathLst>
            </a:custGeom>
            <a:ln w="5486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5500" y="1647901"/>
            <a:ext cx="30422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FFFFFF"/>
                </a:solidFill>
              </a:rPr>
              <a:t>OBRIGADO!</a:t>
            </a:r>
            <a:endParaRPr sz="5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133" y="732231"/>
            <a:ext cx="5485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Imposto</a:t>
            </a:r>
            <a:r>
              <a:rPr spc="-160" dirty="0"/>
              <a:t> </a:t>
            </a:r>
            <a:r>
              <a:rPr spc="-40" dirty="0"/>
              <a:t>Seletivo</a:t>
            </a:r>
            <a:r>
              <a:rPr spc="-180" dirty="0"/>
              <a:t> </a:t>
            </a:r>
            <a:r>
              <a:rPr dirty="0"/>
              <a:t>–</a:t>
            </a:r>
            <a:r>
              <a:rPr spc="-95" dirty="0"/>
              <a:t> </a:t>
            </a:r>
            <a:r>
              <a:rPr spc="-20" dirty="0"/>
              <a:t>CF/88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9097" y="1707845"/>
            <a:ext cx="11567160" cy="441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Art.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153.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Compete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à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União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instituir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impostos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sobre: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 MT"/>
                <a:cs typeface="Arial MT"/>
              </a:rPr>
              <a:t>§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6º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imposto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previsto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no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inciso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VIII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do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caput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deste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artigo: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Arial MT"/>
                <a:cs typeface="Arial MT"/>
              </a:rPr>
              <a:t>I.-</a:t>
            </a:r>
            <a:r>
              <a:rPr sz="2200" spc="10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não</a:t>
            </a:r>
            <a:r>
              <a:rPr sz="2200" b="1" spc="1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incidirá</a:t>
            </a:r>
            <a:r>
              <a:rPr sz="2200" b="1" spc="130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1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as</a:t>
            </a:r>
            <a:r>
              <a:rPr sz="2200" spc="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exportações</a:t>
            </a:r>
            <a:r>
              <a:rPr sz="2200" spc="1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nem</a:t>
            </a:r>
            <a:r>
              <a:rPr sz="2200" spc="9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as</a:t>
            </a:r>
            <a:r>
              <a:rPr sz="2200" spc="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operações</a:t>
            </a:r>
            <a:r>
              <a:rPr sz="2200" spc="114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com</a:t>
            </a:r>
            <a:r>
              <a:rPr sz="2200" spc="110" dirty="0"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energia</a:t>
            </a:r>
            <a:r>
              <a:rPr sz="2200" u="heavy" spc="9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elétrica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11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com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telecomunicações</a:t>
            </a:r>
            <a:r>
              <a:rPr sz="2200" spc="-10" dirty="0">
                <a:latin typeface="Arial MT"/>
                <a:cs typeface="Arial MT"/>
              </a:rPr>
              <a:t>;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  <a:tabLst>
                <a:tab pos="6625590" algn="l"/>
              </a:tabLst>
            </a:pPr>
            <a:r>
              <a:rPr sz="2200" dirty="0">
                <a:latin typeface="Arial MT"/>
                <a:cs typeface="Arial MT"/>
              </a:rPr>
              <a:t>II.-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incidirá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uma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única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vez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sobre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bem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ou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serviço;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10" dirty="0">
                <a:latin typeface="Arial MT"/>
                <a:cs typeface="Arial MT"/>
              </a:rPr>
              <a:t>(monofásico)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200">
              <a:latin typeface="Arial MT"/>
              <a:cs typeface="Arial MT"/>
            </a:endParaRPr>
          </a:p>
          <a:p>
            <a:pPr marL="321310" indent="-308610">
              <a:lnSpc>
                <a:spcPct val="100000"/>
              </a:lnSpc>
              <a:buAutoNum type="romanUcPeriod" startAt="3"/>
              <a:tabLst>
                <a:tab pos="321310" algn="l"/>
              </a:tabLst>
            </a:pPr>
            <a:r>
              <a:rPr sz="2200" dirty="0">
                <a:latin typeface="Arial MT"/>
                <a:cs typeface="Arial MT"/>
              </a:rPr>
              <a:t>-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b="1" dirty="0">
                <a:latin typeface="Arial"/>
                <a:cs typeface="Arial"/>
              </a:rPr>
              <a:t>não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integrará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sua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própria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base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cálculo;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4"/>
              </a:spcBef>
              <a:buFont typeface="Arial MT"/>
              <a:buAutoNum type="romanUcPeriod" startAt="3"/>
            </a:pPr>
            <a:endParaRPr sz="2200">
              <a:latin typeface="Arial MT"/>
              <a:cs typeface="Arial MT"/>
            </a:endParaRPr>
          </a:p>
          <a:p>
            <a:pPr marL="398145" indent="-385445">
              <a:lnSpc>
                <a:spcPts val="2620"/>
              </a:lnSpc>
              <a:buAutoNum type="romanUcPeriod" startAt="3"/>
              <a:tabLst>
                <a:tab pos="398145" algn="l"/>
                <a:tab pos="1937385" algn="l"/>
                <a:tab pos="7374255" algn="l"/>
              </a:tabLst>
            </a:pPr>
            <a:r>
              <a:rPr sz="2200" dirty="0">
                <a:latin typeface="Arial MT"/>
                <a:cs typeface="Arial MT"/>
              </a:rPr>
              <a:t>-</a:t>
            </a:r>
            <a:r>
              <a:rPr sz="2200" spc="360" dirty="0">
                <a:latin typeface="Arial MT"/>
                <a:cs typeface="Arial MT"/>
              </a:rPr>
              <a:t> </a:t>
            </a:r>
            <a:r>
              <a:rPr sz="2200" b="1" spc="-10" dirty="0">
                <a:latin typeface="Arial"/>
                <a:cs typeface="Arial"/>
              </a:rPr>
              <a:t>integrará</a:t>
            </a:r>
            <a:r>
              <a:rPr sz="2200" b="1" dirty="0">
                <a:latin typeface="Arial"/>
                <a:cs typeface="Arial"/>
              </a:rPr>
              <a:t>	a</a:t>
            </a:r>
            <a:r>
              <a:rPr sz="2200" b="1" spc="3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base</a:t>
            </a:r>
            <a:r>
              <a:rPr sz="2200" b="1" spc="3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3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cálculo</a:t>
            </a:r>
            <a:r>
              <a:rPr sz="2200" b="1" spc="335" dirty="0"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dos</a:t>
            </a:r>
            <a:r>
              <a:rPr sz="2200" spc="30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tributos</a:t>
            </a:r>
            <a:r>
              <a:rPr sz="2200" spc="31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previstos</a:t>
            </a:r>
            <a:r>
              <a:rPr sz="2200" dirty="0">
                <a:latin typeface="Arial MT"/>
                <a:cs typeface="Arial MT"/>
              </a:rPr>
              <a:t>	nos</a:t>
            </a:r>
            <a:r>
              <a:rPr sz="2200" spc="3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arts.</a:t>
            </a:r>
            <a:r>
              <a:rPr sz="2200" spc="3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155,</a:t>
            </a:r>
            <a:r>
              <a:rPr sz="2200" spc="3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II</a:t>
            </a:r>
            <a:r>
              <a:rPr sz="2200" spc="3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ICMS</a:t>
            </a:r>
            <a:r>
              <a:rPr sz="2200" dirty="0">
                <a:latin typeface="Arial MT"/>
                <a:cs typeface="Arial MT"/>
              </a:rPr>
              <a:t>),</a:t>
            </a:r>
            <a:r>
              <a:rPr sz="2200" spc="3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156,</a:t>
            </a:r>
            <a:r>
              <a:rPr sz="2200" spc="31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III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ts val="2620"/>
              </a:lnSpc>
            </a:pPr>
            <a:r>
              <a:rPr sz="2200" dirty="0">
                <a:latin typeface="Arial MT"/>
                <a:cs typeface="Arial MT"/>
              </a:rPr>
              <a:t>(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ISS</a:t>
            </a:r>
            <a:r>
              <a:rPr sz="2200" dirty="0">
                <a:latin typeface="Arial MT"/>
                <a:cs typeface="Arial MT"/>
              </a:rPr>
              <a:t>),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156-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2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(</a:t>
            </a:r>
            <a:r>
              <a:rPr sz="2200" dirty="0">
                <a:solidFill>
                  <a:srgbClr val="FF0000"/>
                </a:solidFill>
                <a:latin typeface="Arial MT"/>
                <a:cs typeface="Arial MT"/>
              </a:rPr>
              <a:t>IBS</a:t>
            </a:r>
            <a:r>
              <a:rPr sz="2200" dirty="0">
                <a:latin typeface="Arial MT"/>
                <a:cs typeface="Arial MT"/>
              </a:rPr>
              <a:t>)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195,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(</a:t>
            </a:r>
            <a:r>
              <a:rPr sz="2200" spc="-10" dirty="0">
                <a:solidFill>
                  <a:srgbClr val="FF0000"/>
                </a:solidFill>
                <a:latin typeface="Arial MT"/>
                <a:cs typeface="Arial MT"/>
              </a:rPr>
              <a:t>CBS</a:t>
            </a:r>
            <a:r>
              <a:rPr sz="2200" spc="-10" dirty="0">
                <a:latin typeface="Arial MT"/>
                <a:cs typeface="Arial MT"/>
              </a:rPr>
              <a:t>);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393" y="773937"/>
            <a:ext cx="978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Regimes</a:t>
            </a:r>
            <a:r>
              <a:rPr sz="4000" spc="-150" dirty="0"/>
              <a:t> </a:t>
            </a:r>
            <a:r>
              <a:rPr sz="4000" spc="-50" dirty="0"/>
              <a:t>Diferenciados,</a:t>
            </a:r>
            <a:r>
              <a:rPr sz="4000" spc="-130" dirty="0"/>
              <a:t> </a:t>
            </a:r>
            <a:r>
              <a:rPr sz="4000" spc="-35" dirty="0"/>
              <a:t>Específicos</a:t>
            </a:r>
            <a:r>
              <a:rPr sz="4000" spc="-180" dirty="0"/>
              <a:t> </a:t>
            </a:r>
            <a:r>
              <a:rPr sz="4000" dirty="0"/>
              <a:t>e</a:t>
            </a:r>
            <a:r>
              <a:rPr sz="4000" spc="-120" dirty="0"/>
              <a:t> </a:t>
            </a:r>
            <a:r>
              <a:rPr sz="4000" spc="-10" dirty="0"/>
              <a:t>Favorecidos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663" y="1626956"/>
            <a:ext cx="11417300" cy="4864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>
              <a:lnSpc>
                <a:spcPct val="106900"/>
              </a:lnSpc>
              <a:spcBef>
                <a:spcPts val="100"/>
              </a:spcBef>
              <a:buSzPct val="96875"/>
              <a:buAutoNum type="arabicPeriod"/>
              <a:tabLst>
                <a:tab pos="320675" algn="l"/>
              </a:tabLst>
            </a:pPr>
            <a:r>
              <a:rPr sz="3200" dirty="0">
                <a:latin typeface="Calibri"/>
                <a:cs typeface="Calibri"/>
              </a:rPr>
              <a:t>	O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enquadramento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regimes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especiais –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critérios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proposta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emenda.</a:t>
            </a:r>
            <a:endParaRPr sz="3200">
              <a:latin typeface="Calibri"/>
              <a:cs typeface="Calibri"/>
            </a:endParaRPr>
          </a:p>
          <a:p>
            <a:pPr marL="414020" indent="-401320">
              <a:lnSpc>
                <a:spcPct val="100000"/>
              </a:lnSpc>
              <a:spcBef>
                <a:spcPts val="2280"/>
              </a:spcBef>
              <a:buSzPct val="96875"/>
              <a:buAutoNum type="arabicPeriod"/>
              <a:tabLst>
                <a:tab pos="414020" algn="l"/>
              </a:tabLst>
            </a:pPr>
            <a:r>
              <a:rPr sz="3200" spc="-10" dirty="0">
                <a:latin typeface="Calibri"/>
                <a:cs typeface="Calibri"/>
              </a:rPr>
              <a:t>Regimes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diferenciados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serviços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alíquotas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reduzidas.</a:t>
            </a:r>
            <a:endParaRPr sz="3200">
              <a:latin typeface="Calibri"/>
              <a:cs typeface="Calibri"/>
            </a:endParaRPr>
          </a:p>
          <a:p>
            <a:pPr marL="414020" indent="-401320">
              <a:lnSpc>
                <a:spcPct val="100000"/>
              </a:lnSpc>
              <a:spcBef>
                <a:spcPts val="2105"/>
              </a:spcBef>
              <a:buSzPct val="96875"/>
              <a:buAutoNum type="arabicPeriod"/>
              <a:tabLst>
                <a:tab pos="414020" algn="l"/>
              </a:tabLst>
            </a:pPr>
            <a:r>
              <a:rPr sz="3200" dirty="0">
                <a:latin typeface="Calibri"/>
                <a:cs typeface="Calibri"/>
              </a:rPr>
              <a:t>Simples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Nacional.</a:t>
            </a:r>
            <a:endParaRPr sz="3200">
              <a:latin typeface="Calibri"/>
              <a:cs typeface="Calibri"/>
            </a:endParaRPr>
          </a:p>
          <a:p>
            <a:pPr marL="414020" indent="-401320">
              <a:lnSpc>
                <a:spcPct val="100000"/>
              </a:lnSpc>
              <a:spcBef>
                <a:spcPts val="2100"/>
              </a:spcBef>
              <a:buSzPct val="96875"/>
              <a:buAutoNum type="arabicPeriod"/>
              <a:tabLst>
                <a:tab pos="414020" algn="l"/>
              </a:tabLst>
            </a:pPr>
            <a:r>
              <a:rPr sz="3200" dirty="0">
                <a:latin typeface="Calibri"/>
                <a:cs typeface="Calibri"/>
              </a:rPr>
              <a:t>Zona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Franca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Manaus.</a:t>
            </a:r>
            <a:endParaRPr sz="3200">
              <a:latin typeface="Calibri"/>
              <a:cs typeface="Calibri"/>
            </a:endParaRPr>
          </a:p>
          <a:p>
            <a:pPr marL="414020" indent="-401320">
              <a:lnSpc>
                <a:spcPct val="100000"/>
              </a:lnSpc>
              <a:spcBef>
                <a:spcPts val="2100"/>
              </a:spcBef>
              <a:buSzPct val="96875"/>
              <a:buAutoNum type="arabicPeriod"/>
              <a:tabLst>
                <a:tab pos="414020" algn="l"/>
              </a:tabLst>
            </a:pPr>
            <a:r>
              <a:rPr sz="3200" spc="-25" dirty="0">
                <a:latin typeface="Calibri"/>
                <a:cs typeface="Calibri"/>
              </a:rPr>
              <a:t>Operações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combustíveis.</a:t>
            </a:r>
            <a:endParaRPr sz="3200">
              <a:latin typeface="Calibri"/>
              <a:cs typeface="Calibri"/>
            </a:endParaRPr>
          </a:p>
          <a:p>
            <a:pPr marL="414020" indent="-401320">
              <a:lnSpc>
                <a:spcPct val="100000"/>
              </a:lnSpc>
              <a:spcBef>
                <a:spcPts val="2105"/>
              </a:spcBef>
              <a:buSzPct val="96875"/>
              <a:buAutoNum type="arabicPeriod"/>
              <a:tabLst>
                <a:tab pos="414020" algn="l"/>
              </a:tabLst>
            </a:pPr>
            <a:r>
              <a:rPr sz="3200" dirty="0">
                <a:latin typeface="Calibri"/>
                <a:cs typeface="Calibri"/>
              </a:rPr>
              <a:t>Serviços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financeiros.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393" y="773937"/>
            <a:ext cx="978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Regimes</a:t>
            </a:r>
            <a:r>
              <a:rPr sz="4000" spc="-150" dirty="0"/>
              <a:t> </a:t>
            </a:r>
            <a:r>
              <a:rPr sz="4000" spc="-50" dirty="0"/>
              <a:t>Diferenciados,</a:t>
            </a:r>
            <a:r>
              <a:rPr sz="4000" spc="-130" dirty="0"/>
              <a:t> </a:t>
            </a:r>
            <a:r>
              <a:rPr sz="4000" spc="-35" dirty="0"/>
              <a:t>Específicos</a:t>
            </a:r>
            <a:r>
              <a:rPr sz="4000" spc="-180" dirty="0"/>
              <a:t> </a:t>
            </a:r>
            <a:r>
              <a:rPr sz="4000" dirty="0"/>
              <a:t>e</a:t>
            </a:r>
            <a:r>
              <a:rPr sz="4000" spc="-120" dirty="0"/>
              <a:t> </a:t>
            </a:r>
            <a:r>
              <a:rPr sz="4000" spc="-10" dirty="0"/>
              <a:t>Favorecidos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8663" y="1412976"/>
            <a:ext cx="11360150" cy="4663440"/>
          </a:xfrm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462915" indent="-450215">
              <a:lnSpc>
                <a:spcPct val="100000"/>
              </a:lnSpc>
              <a:spcBef>
                <a:spcPts val="2195"/>
              </a:spcBef>
              <a:buSzPct val="98611"/>
              <a:buAutoNum type="arabicPeriod" startAt="7"/>
              <a:tabLst>
                <a:tab pos="462915" algn="l"/>
              </a:tabLst>
            </a:pPr>
            <a:r>
              <a:rPr sz="3600" spc="-25" dirty="0">
                <a:latin typeface="Calibri"/>
                <a:cs typeface="Calibri"/>
              </a:rPr>
              <a:t>Construção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incorporação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imobiliária.</a:t>
            </a:r>
            <a:endParaRPr sz="3600">
              <a:latin typeface="Calibri"/>
              <a:cs typeface="Calibri"/>
            </a:endParaRPr>
          </a:p>
          <a:p>
            <a:pPr marL="462915" indent="-450215">
              <a:lnSpc>
                <a:spcPct val="100000"/>
              </a:lnSpc>
              <a:spcBef>
                <a:spcPts val="2100"/>
              </a:spcBef>
              <a:buSzPct val="98611"/>
              <a:buAutoNum type="arabicPeriod" startAt="7"/>
              <a:tabLst>
                <a:tab pos="462915" algn="l"/>
              </a:tabLst>
            </a:pPr>
            <a:r>
              <a:rPr sz="3600" spc="-40" dirty="0">
                <a:latin typeface="Calibri"/>
                <a:cs typeface="Calibri"/>
              </a:rPr>
              <a:t>Parcelamento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solo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alienação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bem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imóvel.</a:t>
            </a:r>
            <a:endParaRPr sz="3600">
              <a:latin typeface="Calibri"/>
              <a:cs typeface="Calibri"/>
            </a:endParaRPr>
          </a:p>
          <a:p>
            <a:pPr marL="462915" indent="-450215">
              <a:lnSpc>
                <a:spcPct val="100000"/>
              </a:lnSpc>
              <a:spcBef>
                <a:spcPts val="2105"/>
              </a:spcBef>
              <a:buSzPct val="98611"/>
              <a:buAutoNum type="arabicPeriod" startAt="7"/>
              <a:tabLst>
                <a:tab pos="462915" algn="l"/>
              </a:tabLst>
            </a:pPr>
            <a:r>
              <a:rPr sz="3600" spc="-10" dirty="0">
                <a:latin typeface="Calibri"/>
                <a:cs typeface="Calibri"/>
              </a:rPr>
              <a:t>Locação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arrendamento</a:t>
            </a:r>
            <a:r>
              <a:rPr sz="3600" spc="-1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bem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imóvel.</a:t>
            </a:r>
            <a:endParaRPr sz="3600">
              <a:latin typeface="Calibri"/>
              <a:cs typeface="Calibri"/>
            </a:endParaRPr>
          </a:p>
          <a:p>
            <a:pPr marL="798830" indent="-786130">
              <a:lnSpc>
                <a:spcPct val="100000"/>
              </a:lnSpc>
              <a:spcBef>
                <a:spcPts val="2100"/>
              </a:spcBef>
              <a:buSzPct val="98611"/>
              <a:buAutoNum type="arabicPeriod" startAt="7"/>
              <a:tabLst>
                <a:tab pos="798830" algn="l"/>
              </a:tabLst>
            </a:pPr>
            <a:r>
              <a:rPr sz="3600" spc="-35" dirty="0">
                <a:latin typeface="Calibri"/>
                <a:cs typeface="Calibri"/>
              </a:rPr>
              <a:t>Administração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intermediação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bem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imóvel.</a:t>
            </a:r>
            <a:endParaRPr sz="3600">
              <a:latin typeface="Calibri"/>
              <a:cs typeface="Calibri"/>
            </a:endParaRPr>
          </a:p>
          <a:p>
            <a:pPr marL="12700" marR="5080" indent="-6985">
              <a:lnSpc>
                <a:spcPct val="107000"/>
              </a:lnSpc>
              <a:spcBef>
                <a:spcPts val="1595"/>
              </a:spcBef>
              <a:buSzPct val="98611"/>
              <a:buAutoNum type="arabicPeriod" startAt="7"/>
              <a:tabLst>
                <a:tab pos="589915" algn="l"/>
              </a:tabLst>
            </a:pPr>
            <a:r>
              <a:rPr sz="3600" dirty="0">
                <a:latin typeface="Calibri"/>
                <a:cs typeface="Calibri"/>
              </a:rPr>
              <a:t>	Serviços: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a)</a:t>
            </a:r>
            <a:r>
              <a:rPr sz="3600" spc="2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hotelaria;</a:t>
            </a:r>
            <a:r>
              <a:rPr sz="3600" spc="229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b)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parques</a:t>
            </a:r>
            <a:r>
              <a:rPr sz="3600" spc="2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2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diversão;</a:t>
            </a:r>
            <a:r>
              <a:rPr sz="3600" spc="2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c)</a:t>
            </a:r>
            <a:r>
              <a:rPr sz="3600" spc="254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parques </a:t>
            </a:r>
            <a:r>
              <a:rPr sz="3600" spc="-20" dirty="0">
                <a:latin typeface="Calibri"/>
                <a:cs typeface="Calibri"/>
              </a:rPr>
              <a:t>temáticos;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d)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50" dirty="0">
                <a:latin typeface="Calibri"/>
                <a:cs typeface="Calibri"/>
              </a:rPr>
              <a:t>restaurantes;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e)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aviação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regional.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5008</Words>
  <Application>Microsoft Office PowerPoint</Application>
  <PresentationFormat>Widescreen</PresentationFormat>
  <Paragraphs>309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6" baseType="lpstr">
      <vt:lpstr>Arial</vt:lpstr>
      <vt:lpstr>Arial MT</vt:lpstr>
      <vt:lpstr>Calibri</vt:lpstr>
      <vt:lpstr>Calibri Light</vt:lpstr>
      <vt:lpstr>Times New Roman</vt:lpstr>
      <vt:lpstr>Verdana</vt:lpstr>
      <vt:lpstr>Wingdings</vt:lpstr>
      <vt:lpstr>Office Theme</vt:lpstr>
      <vt:lpstr>Apresentação do PowerPoint</vt:lpstr>
      <vt:lpstr>Apresentação do PowerPoint</vt:lpstr>
      <vt:lpstr>Apresentação do PowerPoint</vt:lpstr>
      <vt:lpstr>Imposto Seletivo – CF/88 (Incidência janeiro de 2027)</vt:lpstr>
      <vt:lpstr>Apresentação do PowerPoint</vt:lpstr>
      <vt:lpstr>Imposto Seletivo – CF/88</vt:lpstr>
      <vt:lpstr>Regimes Diferenciados, Específicos e Favorecidos</vt:lpstr>
      <vt:lpstr>Regimes Diferenciados, Específicos e Favorecidos</vt:lpstr>
      <vt:lpstr>Apresentação do PowerPoint</vt:lpstr>
      <vt:lpstr>Regimes diferenciados - EC nº 132/2023 Art. 9º A lei complementar que instituir o imposto de que trata o art. 156-A e a contribuição de que trata o art. 195, V, ambos da Constituição Federal, poderá prever os regimes diferenciados de tributação de que trata este artigo, desde que sejam uniformes em todo o território nacional e sejam realizados os respectivos ajustes nas alíquotas de referência com vistas a reequilibrar a arrecadação da esfera federativa.</vt:lpstr>
      <vt:lpstr>Regimes diferenciados - EC nº 132/2023</vt:lpstr>
      <vt:lpstr>Regimes diferenciados - EC nº 132/2023</vt:lpstr>
      <vt:lpstr>Apresentação do PowerPoint</vt:lpstr>
      <vt:lpstr>Regimes diferenciados Isenção + alíquota zero – EC 132/2023, art. 9º, incisos I e II</vt:lpstr>
      <vt:lpstr>Apresentação do PowerPoint</vt:lpstr>
      <vt:lpstr>Art. 9º, § § 4º e 5º da EC nº 132/2023:</vt:lpstr>
      <vt:lpstr>Apresentação do PowerPoint</vt:lpstr>
      <vt:lpstr>Regimes diferenciados - alíquotas reduzidas – EC 132/2023 (Produtor Rural)</vt:lpstr>
      <vt:lpstr>Regimes diferenciados - alíquotas reduzidas – EC 132/2023 (Crédito Presumido)</vt:lpstr>
      <vt:lpstr>Apresentação do PowerPoint</vt:lpstr>
      <vt:lpstr>Regimes diferenciados - alíquotas reduzidas - EC 132/2023 (Autônomos + Sociedade de Profissionais)</vt:lpstr>
      <vt:lpstr>Regimes diferenciados - alíquotas reduzidas – PL 68/2024 (Autônomos + Sociedade de Profissionais)</vt:lpstr>
      <vt:lpstr>Regimes diferenciados - alíquotas reduzidas – PL 68/2024 (Autônomos + Sociedade de Profissionais)</vt:lpstr>
      <vt:lpstr>Decreto-Lei nº 406/1968</vt:lpstr>
      <vt:lpstr>Apresentação do PowerPoint</vt:lpstr>
      <vt:lpstr>Regimes diferenciados - alíquotas reduzidas – EC 132/2023</vt:lpstr>
      <vt:lpstr>Apresentação do PowerPoint</vt:lpstr>
      <vt:lpstr>Zona Franca de Manaus</vt:lpstr>
      <vt:lpstr>Apresentação do PowerPoint</vt:lpstr>
      <vt:lpstr>Apresentação do PowerPoint</vt:lpstr>
      <vt:lpstr>Simples Nacional e o Atual Sistema Tributário</vt:lpstr>
      <vt:lpstr>Simples Nacional e o Atual Sistema Tributário (Lei Complementar nº 123/2006)</vt:lpstr>
      <vt:lpstr>Simples Nacional e o Atual Sistema Tributário (Lei Complementar nº 123/2006)</vt:lpstr>
      <vt:lpstr>Simples Nacional e o Atual Sistema Tributário (Resolução CGSN nº 140/2018) Art. 58 ...</vt:lpstr>
      <vt:lpstr>Simples Nacional – CF/88</vt:lpstr>
      <vt:lpstr>Simples Nacional – EC 132/2023</vt:lpstr>
      <vt:lpstr>(Simples Nacional)</vt:lpstr>
      <vt:lpstr>Transferecréditos (Mercadorias e serviços)</vt:lpstr>
      <vt:lpstr>Apresentação do PowerPoint</vt:lpstr>
      <vt:lpstr>Regimes Específicos Art. 156 – A da Constituição Federal (Combustíveis e Lubrificantes)</vt:lpstr>
      <vt:lpstr>Apresentação do PowerPoint</vt:lpstr>
      <vt:lpstr>Apresentação do PowerPoint</vt:lpstr>
      <vt:lpstr>Apresentação do PowerPoint</vt:lpstr>
      <vt:lpstr>Regimes Específicos Art. 156 – A da Constituição Federal (Sociedade Cooperativa)</vt:lpstr>
      <vt:lpstr>Regimes Específicos</vt:lpstr>
      <vt:lpstr>Definições para Regimes Específicos – EC 132/2023 (Serviços Financeiros)</vt:lpstr>
      <vt:lpstr>Definições para Regimes Específicos – EC 132/2023 (Serviços Financeiros)</vt:lpstr>
      <vt:lpstr>Definições para Regimes Específicos – PL 68/2024 (Serviços Financeiros)</vt:lpstr>
      <vt:lpstr>Definições para Regimes Específicos – EC 132/2023 (Operações com Imóveis)</vt:lpstr>
      <vt:lpstr>Definições para Regimes Específicos – LC 68/2024 (Operações com Imóveis)</vt:lpstr>
      <vt:lpstr>Os Regimes Específicos se aplicam para IBS e CBS</vt:lpstr>
      <vt:lpstr>Fim dos Benefícios Fiscais de ICMS e ISS</vt:lpstr>
      <vt:lpstr>Fundo de Compensação do ICMS (EC nº 132/2023)</vt:lpstr>
      <vt:lpstr>Fundo de Compensação do ICMS (EC nº 132/2023)</vt:lpstr>
      <vt:lpstr>O que mudou com a nova lei do ISS?</vt:lpstr>
      <vt:lpstr>O que mudou com a nova lei do ISS?</vt:lpstr>
      <vt:lpstr>OBRIGADO!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Andrade Chaves Gois</dc:creator>
  <cp:lastModifiedBy>Denise Toniolo</cp:lastModifiedBy>
  <cp:revision>3</cp:revision>
  <dcterms:created xsi:type="dcterms:W3CDTF">2024-09-24T21:33:11Z</dcterms:created>
  <dcterms:modified xsi:type="dcterms:W3CDTF">2024-09-24T21:42:43Z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2024-09-24T00:00:00Z</vt:filetime>
  </property>
  <property fmtid="{D5CDD505-2E9C-101B-9397-08002B2CF9AE}" pid="5" name="Producer">
    <vt:lpwstr>Microsoft® PowerPoint® 2016</vt:lpwstr>
  </property>
</Properties>
</file>